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38"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Revenue Budget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A3A-403C-B37D-16CD0760DA5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A3A-403C-B37D-16CD0760DA5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A3A-403C-B37D-16CD0760DA5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A3A-403C-B37D-16CD0760DA5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A3A-403C-B37D-16CD0760DA55}"/>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A3A-403C-B37D-16CD0760DA55}"/>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8A3A-403C-B37D-16CD0760DA55}"/>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8A3A-403C-B37D-16CD0760DA55}"/>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8A3A-403C-B37D-16CD0760DA55}"/>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8A3A-403C-B37D-16CD0760DA55}"/>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8A3A-403C-B37D-16CD0760DA55}"/>
              </c:ext>
            </c:extLst>
          </c:dPt>
          <c:dPt>
            <c:idx val="11"/>
            <c:bubble3D val="0"/>
            <c:spPr>
              <a:solidFill>
                <a:schemeClr val="accent6">
                  <a:lumMod val="60000"/>
                </a:schemeClr>
              </a:solidFill>
              <a:ln w="19050">
                <a:solidFill>
                  <a:schemeClr val="lt1"/>
                </a:solidFill>
              </a:ln>
              <a:effectLst/>
            </c:spPr>
            <c:extLst>
              <c:ext xmlns:c16="http://schemas.microsoft.com/office/drawing/2014/chart" uri="{C3380CC4-5D6E-409C-BE32-E72D297353CC}">
                <c16:uniqueId val="{00000017-8A3A-403C-B37D-16CD0760DA55}"/>
              </c:ext>
            </c:extLst>
          </c:dPt>
          <c:cat>
            <c:strRef>
              <c:f>Sheet1!$A$2:$A$13</c:f>
              <c:strCache>
                <c:ptCount val="12"/>
                <c:pt idx="0">
                  <c:v>Total Property Taxes</c:v>
                </c:pt>
                <c:pt idx="1">
                  <c:v>State Aid</c:v>
                </c:pt>
                <c:pt idx="2">
                  <c:v>School Dept</c:v>
                </c:pt>
                <c:pt idx="3">
                  <c:v>Town Clerk</c:v>
                </c:pt>
                <c:pt idx="4">
                  <c:v>Tax Collector</c:v>
                </c:pt>
                <c:pt idx="5">
                  <c:v>Finance </c:v>
                </c:pt>
                <c:pt idx="6">
                  <c:v>Police </c:v>
                </c:pt>
                <c:pt idx="7">
                  <c:v>DPW</c:v>
                </c:pt>
                <c:pt idx="8">
                  <c:v>Building Inspections</c:v>
                </c:pt>
                <c:pt idx="9">
                  <c:v>Planning </c:v>
                </c:pt>
                <c:pt idx="10">
                  <c:v>Recreation</c:v>
                </c:pt>
                <c:pt idx="11">
                  <c:v>Library</c:v>
                </c:pt>
              </c:strCache>
            </c:strRef>
          </c:cat>
          <c:val>
            <c:numRef>
              <c:f>Sheet1!$B$2:$B$13</c:f>
              <c:numCache>
                <c:formatCode>General</c:formatCode>
                <c:ptCount val="12"/>
                <c:pt idx="0">
                  <c:v>86308430</c:v>
                </c:pt>
                <c:pt idx="1">
                  <c:v>9434585</c:v>
                </c:pt>
                <c:pt idx="2">
                  <c:v>33429156</c:v>
                </c:pt>
                <c:pt idx="3">
                  <c:v>852650</c:v>
                </c:pt>
                <c:pt idx="4">
                  <c:v>423000</c:v>
                </c:pt>
                <c:pt idx="5">
                  <c:v>808000</c:v>
                </c:pt>
                <c:pt idx="6">
                  <c:v>162500</c:v>
                </c:pt>
                <c:pt idx="7">
                  <c:v>113100</c:v>
                </c:pt>
                <c:pt idx="8">
                  <c:v>504700</c:v>
                </c:pt>
                <c:pt idx="9">
                  <c:v>72500</c:v>
                </c:pt>
                <c:pt idx="10">
                  <c:v>556594</c:v>
                </c:pt>
                <c:pt idx="11">
                  <c:v>284371</c:v>
                </c:pt>
              </c:numCache>
            </c:numRef>
          </c:val>
          <c:extLst>
            <c:ext xmlns:c16="http://schemas.microsoft.com/office/drawing/2014/chart" uri="{C3380CC4-5D6E-409C-BE32-E72D297353CC}">
              <c16:uniqueId val="{00000000-CE03-4DC4-994B-495A7B310538}"/>
            </c:ext>
          </c:extLst>
        </c:ser>
        <c:ser>
          <c:idx val="1"/>
          <c:order val="1"/>
          <c:tx>
            <c:strRef>
              <c:f>Sheet1!$C$1</c:f>
              <c:strCache>
                <c:ptCount val="1"/>
                <c:pt idx="0">
                  <c:v>Column1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19-8A3A-403C-B37D-16CD0760DA5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B-8A3A-403C-B37D-16CD0760DA5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D-8A3A-403C-B37D-16CD0760DA5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F-8A3A-403C-B37D-16CD0760DA5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21-8A3A-403C-B37D-16CD0760DA55}"/>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23-8A3A-403C-B37D-16CD0760DA55}"/>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25-8A3A-403C-B37D-16CD0760DA55}"/>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27-8A3A-403C-B37D-16CD0760DA55}"/>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29-8A3A-403C-B37D-16CD0760DA55}"/>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2B-8A3A-403C-B37D-16CD0760DA55}"/>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2D-8A3A-403C-B37D-16CD0760DA55}"/>
              </c:ext>
            </c:extLst>
          </c:dPt>
          <c:dPt>
            <c:idx val="11"/>
            <c:bubble3D val="0"/>
            <c:spPr>
              <a:solidFill>
                <a:schemeClr val="accent6">
                  <a:lumMod val="60000"/>
                </a:schemeClr>
              </a:solidFill>
              <a:ln w="19050">
                <a:solidFill>
                  <a:schemeClr val="lt1"/>
                </a:solidFill>
              </a:ln>
              <a:effectLst/>
            </c:spPr>
            <c:extLst>
              <c:ext xmlns:c16="http://schemas.microsoft.com/office/drawing/2014/chart" uri="{C3380CC4-5D6E-409C-BE32-E72D297353CC}">
                <c16:uniqueId val="{0000002F-8A3A-403C-B37D-16CD0760DA55}"/>
              </c:ext>
            </c:extLst>
          </c:dPt>
          <c:cat>
            <c:strRef>
              <c:f>Sheet1!$A$2:$A$13</c:f>
              <c:strCache>
                <c:ptCount val="12"/>
                <c:pt idx="0">
                  <c:v>Total Property Taxes</c:v>
                </c:pt>
                <c:pt idx="1">
                  <c:v>State Aid</c:v>
                </c:pt>
                <c:pt idx="2">
                  <c:v>School Dept</c:v>
                </c:pt>
                <c:pt idx="3">
                  <c:v>Town Clerk</c:v>
                </c:pt>
                <c:pt idx="4">
                  <c:v>Tax Collector</c:v>
                </c:pt>
                <c:pt idx="5">
                  <c:v>Finance </c:v>
                </c:pt>
                <c:pt idx="6">
                  <c:v>Police </c:v>
                </c:pt>
                <c:pt idx="7">
                  <c:v>DPW</c:v>
                </c:pt>
                <c:pt idx="8">
                  <c:v>Building Inspections</c:v>
                </c:pt>
                <c:pt idx="9">
                  <c:v>Planning </c:v>
                </c:pt>
                <c:pt idx="10">
                  <c:v>Recreation</c:v>
                </c:pt>
                <c:pt idx="11">
                  <c:v>Library</c:v>
                </c:pt>
              </c:strCache>
            </c:strRef>
          </c:cat>
          <c:val>
            <c:numRef>
              <c:f>Sheet1!$C$2:$C$13</c:f>
              <c:numCache>
                <c:formatCode>General</c:formatCode>
                <c:ptCount val="12"/>
              </c:numCache>
            </c:numRef>
          </c:val>
          <c:extLst>
            <c:ext xmlns:c16="http://schemas.microsoft.com/office/drawing/2014/chart" uri="{C3380CC4-5D6E-409C-BE32-E72D297353CC}">
              <c16:uniqueId val="{00000001-CE03-4DC4-994B-495A7B310538}"/>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numFmt formatCode="_(&quot;$&quot;* #,##0_);_(&quot;$&quot;* \(#,##0\);_(&quot;$&quot;* &quot;-&quot;_);_(@_)"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Sheet1!$A$2:$A$24</c:f>
              <c:strCache>
                <c:ptCount val="23"/>
                <c:pt idx="0">
                  <c:v>Town Council</c:v>
                </c:pt>
                <c:pt idx="1">
                  <c:v>Town Manager</c:v>
                </c:pt>
                <c:pt idx="2">
                  <c:v>Town Clerk</c:v>
                </c:pt>
                <c:pt idx="3">
                  <c:v>Municipal Court</c:v>
                </c:pt>
                <c:pt idx="4">
                  <c:v>Probate Judge</c:v>
                </c:pt>
                <c:pt idx="5">
                  <c:v>Canvassing</c:v>
                </c:pt>
                <c:pt idx="6">
                  <c:v>Finance</c:v>
                </c:pt>
                <c:pt idx="7">
                  <c:v>Human Resources</c:v>
                </c:pt>
                <c:pt idx="8">
                  <c:v>Legal-Solicitor</c:v>
                </c:pt>
                <c:pt idx="9">
                  <c:v>Information Technology</c:v>
                </c:pt>
                <c:pt idx="10">
                  <c:v>Tax Assessor</c:v>
                </c:pt>
                <c:pt idx="11">
                  <c:v>Tax Collector</c:v>
                </c:pt>
                <c:pt idx="12">
                  <c:v>Board of Assessment Review</c:v>
                </c:pt>
                <c:pt idx="13">
                  <c:v>Public Safety</c:v>
                </c:pt>
                <c:pt idx="14">
                  <c:v>Public Works</c:v>
                </c:pt>
                <c:pt idx="15">
                  <c:v>Planning</c:v>
                </c:pt>
                <c:pt idx="16">
                  <c:v>Parks &amp; Recreation</c:v>
                </c:pt>
                <c:pt idx="17">
                  <c:v>Human Services</c:v>
                </c:pt>
                <c:pt idx="18">
                  <c:v>Library</c:v>
                </c:pt>
                <c:pt idx="19">
                  <c:v>Coventry Housing Authority</c:v>
                </c:pt>
                <c:pt idx="20">
                  <c:v>Town  Debt Service</c:v>
                </c:pt>
                <c:pt idx="21">
                  <c:v>Non-Core Function</c:v>
                </c:pt>
                <c:pt idx="22">
                  <c:v>School/Education </c:v>
                </c:pt>
              </c:strCache>
            </c:strRef>
          </c:cat>
          <c:val>
            <c:numRef>
              <c:f>Sheet1!$B$2:$B$24</c:f>
              <c:numCache>
                <c:formatCode>_("$"* #,##0.00_);_("$"* \(#,##0.00\);_("$"* "-"??_);_(@_)</c:formatCode>
                <c:ptCount val="23"/>
                <c:pt idx="0">
                  <c:v>37986</c:v>
                </c:pt>
                <c:pt idx="1">
                  <c:v>475108</c:v>
                </c:pt>
                <c:pt idx="2">
                  <c:v>436444</c:v>
                </c:pt>
                <c:pt idx="3">
                  <c:v>47339</c:v>
                </c:pt>
                <c:pt idx="4">
                  <c:v>18188</c:v>
                </c:pt>
                <c:pt idx="5">
                  <c:v>244618</c:v>
                </c:pt>
                <c:pt idx="6">
                  <c:v>1846372</c:v>
                </c:pt>
                <c:pt idx="7">
                  <c:v>1854279</c:v>
                </c:pt>
                <c:pt idx="8">
                  <c:v>780000</c:v>
                </c:pt>
                <c:pt idx="9">
                  <c:v>466953</c:v>
                </c:pt>
                <c:pt idx="10">
                  <c:v>492334</c:v>
                </c:pt>
                <c:pt idx="11">
                  <c:v>395208</c:v>
                </c:pt>
                <c:pt idx="12">
                  <c:v>4952</c:v>
                </c:pt>
                <c:pt idx="13">
                  <c:v>17640616</c:v>
                </c:pt>
                <c:pt idx="14">
                  <c:v>9701463</c:v>
                </c:pt>
                <c:pt idx="15">
                  <c:v>1379884</c:v>
                </c:pt>
                <c:pt idx="16">
                  <c:v>1887722</c:v>
                </c:pt>
                <c:pt idx="17">
                  <c:v>899035</c:v>
                </c:pt>
                <c:pt idx="18">
                  <c:v>1606941</c:v>
                </c:pt>
                <c:pt idx="19">
                  <c:v>4069</c:v>
                </c:pt>
                <c:pt idx="20">
                  <c:v>4311946</c:v>
                </c:pt>
                <c:pt idx="21">
                  <c:v>657000</c:v>
                </c:pt>
                <c:pt idx="22">
                  <c:v>87761129</c:v>
                </c:pt>
              </c:numCache>
            </c:numRef>
          </c:val>
          <c:extLst>
            <c:ext xmlns:c16="http://schemas.microsoft.com/office/drawing/2014/chart" uri="{C3380CC4-5D6E-409C-BE32-E72D297353CC}">
              <c16:uniqueId val="{00000000-311E-49B9-8BBA-F2F82F3E5313}"/>
            </c:ext>
          </c:extLst>
        </c:ser>
        <c:dLbls>
          <c:dLblPos val="outEnd"/>
          <c:showLegendKey val="0"/>
          <c:showVal val="1"/>
          <c:showCatName val="0"/>
          <c:showSerName val="0"/>
          <c:showPercent val="0"/>
          <c:showBubbleSize val="0"/>
        </c:dLbls>
        <c:gapWidth val="182"/>
        <c:axId val="999569791"/>
        <c:axId val="1183341151"/>
      </c:barChart>
      <c:catAx>
        <c:axId val="999569791"/>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83341151"/>
        <c:crosses val="autoZero"/>
        <c:auto val="1"/>
        <c:lblAlgn val="ctr"/>
        <c:lblOffset val="100"/>
        <c:tickLblSkip val="1"/>
        <c:noMultiLvlLbl val="0"/>
      </c:catAx>
      <c:valAx>
        <c:axId val="1183341151"/>
        <c:scaling>
          <c:orientation val="minMax"/>
        </c:scaling>
        <c:delete val="1"/>
        <c:axPos val="t"/>
        <c:majorGridlines>
          <c:spPr>
            <a:ln w="9525" cap="flat" cmpd="sng" algn="ctr">
              <a:solidFill>
                <a:schemeClr val="tx1">
                  <a:lumMod val="15000"/>
                  <a:lumOff val="85000"/>
                </a:schemeClr>
              </a:solidFill>
              <a:round/>
            </a:ln>
            <a:effectLst/>
          </c:spPr>
        </c:majorGridlines>
        <c:numFmt formatCode="#,##0_);\(#,##0\)" sourceLinked="0"/>
        <c:majorTickMark val="none"/>
        <c:minorTickMark val="none"/>
        <c:tickLblPos val="nextTo"/>
        <c:crossAx val="99956979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FE4B8-7CC3-41B1-9350-6D2E15B495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123029-A70F-4C5B-9ED8-9ECF6EC228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442C406-2903-464B-9401-2CEF3BE2B6E8}"/>
              </a:ext>
            </a:extLst>
          </p:cNvPr>
          <p:cNvSpPr>
            <a:spLocks noGrp="1"/>
          </p:cNvSpPr>
          <p:nvPr>
            <p:ph type="dt" sz="half" idx="10"/>
          </p:nvPr>
        </p:nvSpPr>
        <p:spPr/>
        <p:txBody>
          <a:bodyPr/>
          <a:lstStyle/>
          <a:p>
            <a:fld id="{546C5A13-9742-44B0-A440-2CEE2B264FA2}" type="datetimeFigureOut">
              <a:rPr lang="en-US" smtClean="0"/>
              <a:t>3/20/2026</a:t>
            </a:fld>
            <a:endParaRPr lang="en-US"/>
          </a:p>
        </p:txBody>
      </p:sp>
      <p:sp>
        <p:nvSpPr>
          <p:cNvPr id="5" name="Footer Placeholder 4">
            <a:extLst>
              <a:ext uri="{FF2B5EF4-FFF2-40B4-BE49-F238E27FC236}">
                <a16:creationId xmlns:a16="http://schemas.microsoft.com/office/drawing/2014/main" id="{AD966DAF-AC1D-4E78-AB73-09FA4F8C7E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6734D6-21A3-4A6C-904F-D58DDAA35E69}"/>
              </a:ext>
            </a:extLst>
          </p:cNvPr>
          <p:cNvSpPr>
            <a:spLocks noGrp="1"/>
          </p:cNvSpPr>
          <p:nvPr>
            <p:ph type="sldNum" sz="quarter" idx="12"/>
          </p:nvPr>
        </p:nvSpPr>
        <p:spPr/>
        <p:txBody>
          <a:bodyPr/>
          <a:lstStyle/>
          <a:p>
            <a:fld id="{B5933F61-D2CA-44A1-96FE-DC8A65A0D4B0}" type="slidenum">
              <a:rPr lang="en-US" smtClean="0"/>
              <a:t>‹#›</a:t>
            </a:fld>
            <a:endParaRPr lang="en-US"/>
          </a:p>
        </p:txBody>
      </p:sp>
    </p:spTree>
    <p:extLst>
      <p:ext uri="{BB962C8B-B14F-4D97-AF65-F5344CB8AC3E}">
        <p14:creationId xmlns:p14="http://schemas.microsoft.com/office/powerpoint/2010/main" val="2495238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A26F0-9756-4E2A-B554-773144AD3B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4253CB-B417-4433-8EC8-65D8E081379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ED86DD-3558-4BC3-A1B5-898152D1E3C2}"/>
              </a:ext>
            </a:extLst>
          </p:cNvPr>
          <p:cNvSpPr>
            <a:spLocks noGrp="1"/>
          </p:cNvSpPr>
          <p:nvPr>
            <p:ph type="dt" sz="half" idx="10"/>
          </p:nvPr>
        </p:nvSpPr>
        <p:spPr/>
        <p:txBody>
          <a:bodyPr/>
          <a:lstStyle/>
          <a:p>
            <a:fld id="{546C5A13-9742-44B0-A440-2CEE2B264FA2}" type="datetimeFigureOut">
              <a:rPr lang="en-US" smtClean="0"/>
              <a:t>3/20/2026</a:t>
            </a:fld>
            <a:endParaRPr lang="en-US"/>
          </a:p>
        </p:txBody>
      </p:sp>
      <p:sp>
        <p:nvSpPr>
          <p:cNvPr id="5" name="Footer Placeholder 4">
            <a:extLst>
              <a:ext uri="{FF2B5EF4-FFF2-40B4-BE49-F238E27FC236}">
                <a16:creationId xmlns:a16="http://schemas.microsoft.com/office/drawing/2014/main" id="{7716D537-03CE-463E-B2C0-BCEB5D1308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834BF7-AAEC-4B95-B941-EB4C1DA08B8B}"/>
              </a:ext>
            </a:extLst>
          </p:cNvPr>
          <p:cNvSpPr>
            <a:spLocks noGrp="1"/>
          </p:cNvSpPr>
          <p:nvPr>
            <p:ph type="sldNum" sz="quarter" idx="12"/>
          </p:nvPr>
        </p:nvSpPr>
        <p:spPr/>
        <p:txBody>
          <a:bodyPr/>
          <a:lstStyle/>
          <a:p>
            <a:fld id="{B5933F61-D2CA-44A1-96FE-DC8A65A0D4B0}" type="slidenum">
              <a:rPr lang="en-US" smtClean="0"/>
              <a:t>‹#›</a:t>
            </a:fld>
            <a:endParaRPr lang="en-US"/>
          </a:p>
        </p:txBody>
      </p:sp>
    </p:spTree>
    <p:extLst>
      <p:ext uri="{BB962C8B-B14F-4D97-AF65-F5344CB8AC3E}">
        <p14:creationId xmlns:p14="http://schemas.microsoft.com/office/powerpoint/2010/main" val="1205305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D39F67-EABB-4597-A766-53DCB62C27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328E27-4FB7-4DDD-8581-83ADB7B7EB7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07198D-21B4-495E-A00A-8954704E7AC7}"/>
              </a:ext>
            </a:extLst>
          </p:cNvPr>
          <p:cNvSpPr>
            <a:spLocks noGrp="1"/>
          </p:cNvSpPr>
          <p:nvPr>
            <p:ph type="dt" sz="half" idx="10"/>
          </p:nvPr>
        </p:nvSpPr>
        <p:spPr/>
        <p:txBody>
          <a:bodyPr/>
          <a:lstStyle/>
          <a:p>
            <a:fld id="{546C5A13-9742-44B0-A440-2CEE2B264FA2}" type="datetimeFigureOut">
              <a:rPr lang="en-US" smtClean="0"/>
              <a:t>3/20/2026</a:t>
            </a:fld>
            <a:endParaRPr lang="en-US"/>
          </a:p>
        </p:txBody>
      </p:sp>
      <p:sp>
        <p:nvSpPr>
          <p:cNvPr id="5" name="Footer Placeholder 4">
            <a:extLst>
              <a:ext uri="{FF2B5EF4-FFF2-40B4-BE49-F238E27FC236}">
                <a16:creationId xmlns:a16="http://schemas.microsoft.com/office/drawing/2014/main" id="{2F51E92F-5177-4AF1-A9DE-253DE27E34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9F2E5B-94FA-4FE8-9988-51872477B74B}"/>
              </a:ext>
            </a:extLst>
          </p:cNvPr>
          <p:cNvSpPr>
            <a:spLocks noGrp="1"/>
          </p:cNvSpPr>
          <p:nvPr>
            <p:ph type="sldNum" sz="quarter" idx="12"/>
          </p:nvPr>
        </p:nvSpPr>
        <p:spPr/>
        <p:txBody>
          <a:bodyPr/>
          <a:lstStyle/>
          <a:p>
            <a:fld id="{B5933F61-D2CA-44A1-96FE-DC8A65A0D4B0}" type="slidenum">
              <a:rPr lang="en-US" smtClean="0"/>
              <a:t>‹#›</a:t>
            </a:fld>
            <a:endParaRPr lang="en-US"/>
          </a:p>
        </p:txBody>
      </p:sp>
    </p:spTree>
    <p:extLst>
      <p:ext uri="{BB962C8B-B14F-4D97-AF65-F5344CB8AC3E}">
        <p14:creationId xmlns:p14="http://schemas.microsoft.com/office/powerpoint/2010/main" val="3566525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DBBF8-E068-415A-9D3E-14A52AF225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D5D2B0-8BBA-41CB-9665-4EBCCDE59E9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ECC4B1-5594-4142-8ACA-C6D4C5330715}"/>
              </a:ext>
            </a:extLst>
          </p:cNvPr>
          <p:cNvSpPr>
            <a:spLocks noGrp="1"/>
          </p:cNvSpPr>
          <p:nvPr>
            <p:ph type="dt" sz="half" idx="10"/>
          </p:nvPr>
        </p:nvSpPr>
        <p:spPr/>
        <p:txBody>
          <a:bodyPr/>
          <a:lstStyle/>
          <a:p>
            <a:fld id="{546C5A13-9742-44B0-A440-2CEE2B264FA2}" type="datetimeFigureOut">
              <a:rPr lang="en-US" smtClean="0"/>
              <a:t>3/20/2026</a:t>
            </a:fld>
            <a:endParaRPr lang="en-US"/>
          </a:p>
        </p:txBody>
      </p:sp>
      <p:sp>
        <p:nvSpPr>
          <p:cNvPr id="5" name="Footer Placeholder 4">
            <a:extLst>
              <a:ext uri="{FF2B5EF4-FFF2-40B4-BE49-F238E27FC236}">
                <a16:creationId xmlns:a16="http://schemas.microsoft.com/office/drawing/2014/main" id="{1F69C03E-859A-4A72-BD95-D60AE65095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C3C553-9444-4F19-B9D0-CE350321F5E0}"/>
              </a:ext>
            </a:extLst>
          </p:cNvPr>
          <p:cNvSpPr>
            <a:spLocks noGrp="1"/>
          </p:cNvSpPr>
          <p:nvPr>
            <p:ph type="sldNum" sz="quarter" idx="12"/>
          </p:nvPr>
        </p:nvSpPr>
        <p:spPr/>
        <p:txBody>
          <a:bodyPr/>
          <a:lstStyle/>
          <a:p>
            <a:fld id="{B5933F61-D2CA-44A1-96FE-DC8A65A0D4B0}" type="slidenum">
              <a:rPr lang="en-US" smtClean="0"/>
              <a:t>‹#›</a:t>
            </a:fld>
            <a:endParaRPr lang="en-US"/>
          </a:p>
        </p:txBody>
      </p:sp>
    </p:spTree>
    <p:extLst>
      <p:ext uri="{BB962C8B-B14F-4D97-AF65-F5344CB8AC3E}">
        <p14:creationId xmlns:p14="http://schemas.microsoft.com/office/powerpoint/2010/main" val="1631472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82065-3E4A-44AE-900F-457EB5F437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6CF4D0-AFE4-4977-9001-1F180A6183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7285A16-1A18-4AAF-BA59-0539BE047D1A}"/>
              </a:ext>
            </a:extLst>
          </p:cNvPr>
          <p:cNvSpPr>
            <a:spLocks noGrp="1"/>
          </p:cNvSpPr>
          <p:nvPr>
            <p:ph type="dt" sz="half" idx="10"/>
          </p:nvPr>
        </p:nvSpPr>
        <p:spPr/>
        <p:txBody>
          <a:bodyPr/>
          <a:lstStyle/>
          <a:p>
            <a:fld id="{546C5A13-9742-44B0-A440-2CEE2B264FA2}" type="datetimeFigureOut">
              <a:rPr lang="en-US" smtClean="0"/>
              <a:t>3/20/2026</a:t>
            </a:fld>
            <a:endParaRPr lang="en-US"/>
          </a:p>
        </p:txBody>
      </p:sp>
      <p:sp>
        <p:nvSpPr>
          <p:cNvPr id="5" name="Footer Placeholder 4">
            <a:extLst>
              <a:ext uri="{FF2B5EF4-FFF2-40B4-BE49-F238E27FC236}">
                <a16:creationId xmlns:a16="http://schemas.microsoft.com/office/drawing/2014/main" id="{D0E0E6C3-627A-4C80-9B75-95F4385CE5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25A2F2-8C8B-437B-969A-D86CE6B0590B}"/>
              </a:ext>
            </a:extLst>
          </p:cNvPr>
          <p:cNvSpPr>
            <a:spLocks noGrp="1"/>
          </p:cNvSpPr>
          <p:nvPr>
            <p:ph type="sldNum" sz="quarter" idx="12"/>
          </p:nvPr>
        </p:nvSpPr>
        <p:spPr/>
        <p:txBody>
          <a:bodyPr/>
          <a:lstStyle/>
          <a:p>
            <a:fld id="{B5933F61-D2CA-44A1-96FE-DC8A65A0D4B0}" type="slidenum">
              <a:rPr lang="en-US" smtClean="0"/>
              <a:t>‹#›</a:t>
            </a:fld>
            <a:endParaRPr lang="en-US"/>
          </a:p>
        </p:txBody>
      </p:sp>
    </p:spTree>
    <p:extLst>
      <p:ext uri="{BB962C8B-B14F-4D97-AF65-F5344CB8AC3E}">
        <p14:creationId xmlns:p14="http://schemas.microsoft.com/office/powerpoint/2010/main" val="2520160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B34ED-B203-4BAD-A5DA-B0EAAE6B7A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097F86-F6D9-4649-824E-CB7A315C064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162E2B-4183-4389-8500-AD48C146EB0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5CA60DD-1BA1-4888-97C1-37F66737AD20}"/>
              </a:ext>
            </a:extLst>
          </p:cNvPr>
          <p:cNvSpPr>
            <a:spLocks noGrp="1"/>
          </p:cNvSpPr>
          <p:nvPr>
            <p:ph type="dt" sz="half" idx="10"/>
          </p:nvPr>
        </p:nvSpPr>
        <p:spPr/>
        <p:txBody>
          <a:bodyPr/>
          <a:lstStyle/>
          <a:p>
            <a:fld id="{546C5A13-9742-44B0-A440-2CEE2B264FA2}" type="datetimeFigureOut">
              <a:rPr lang="en-US" smtClean="0"/>
              <a:t>3/20/2026</a:t>
            </a:fld>
            <a:endParaRPr lang="en-US"/>
          </a:p>
        </p:txBody>
      </p:sp>
      <p:sp>
        <p:nvSpPr>
          <p:cNvPr id="6" name="Footer Placeholder 5">
            <a:extLst>
              <a:ext uri="{FF2B5EF4-FFF2-40B4-BE49-F238E27FC236}">
                <a16:creationId xmlns:a16="http://schemas.microsoft.com/office/drawing/2014/main" id="{B6BEA803-DCFC-43E3-99F1-DD6EB78692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CA5DD8-9152-4A04-95F0-5F3F9D0ABC26}"/>
              </a:ext>
            </a:extLst>
          </p:cNvPr>
          <p:cNvSpPr>
            <a:spLocks noGrp="1"/>
          </p:cNvSpPr>
          <p:nvPr>
            <p:ph type="sldNum" sz="quarter" idx="12"/>
          </p:nvPr>
        </p:nvSpPr>
        <p:spPr/>
        <p:txBody>
          <a:bodyPr/>
          <a:lstStyle/>
          <a:p>
            <a:fld id="{B5933F61-D2CA-44A1-96FE-DC8A65A0D4B0}" type="slidenum">
              <a:rPr lang="en-US" smtClean="0"/>
              <a:t>‹#›</a:t>
            </a:fld>
            <a:endParaRPr lang="en-US"/>
          </a:p>
        </p:txBody>
      </p:sp>
    </p:spTree>
    <p:extLst>
      <p:ext uri="{BB962C8B-B14F-4D97-AF65-F5344CB8AC3E}">
        <p14:creationId xmlns:p14="http://schemas.microsoft.com/office/powerpoint/2010/main" val="1871545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B0192-F84F-4496-96CB-CADFC314806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E49DF5-54EB-4276-B5D7-BBD11FABE9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54F3D08-0FD8-4CFF-B7E6-1ACE0036C7D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8FB91BF-6183-4B92-B5AA-7D24EE4DF1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1720FF-7B80-475F-BCBF-6585572DAF3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315C90B-DECF-49BA-AFB3-974453257A8C}"/>
              </a:ext>
            </a:extLst>
          </p:cNvPr>
          <p:cNvSpPr>
            <a:spLocks noGrp="1"/>
          </p:cNvSpPr>
          <p:nvPr>
            <p:ph type="dt" sz="half" idx="10"/>
          </p:nvPr>
        </p:nvSpPr>
        <p:spPr/>
        <p:txBody>
          <a:bodyPr/>
          <a:lstStyle/>
          <a:p>
            <a:fld id="{546C5A13-9742-44B0-A440-2CEE2B264FA2}" type="datetimeFigureOut">
              <a:rPr lang="en-US" smtClean="0"/>
              <a:t>3/20/2026</a:t>
            </a:fld>
            <a:endParaRPr lang="en-US"/>
          </a:p>
        </p:txBody>
      </p:sp>
      <p:sp>
        <p:nvSpPr>
          <p:cNvPr id="8" name="Footer Placeholder 7">
            <a:extLst>
              <a:ext uri="{FF2B5EF4-FFF2-40B4-BE49-F238E27FC236}">
                <a16:creationId xmlns:a16="http://schemas.microsoft.com/office/drawing/2014/main" id="{B532DDD4-CD9C-4241-876C-566D867C66E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CCE1FF1-A4DD-4D51-9E9F-351F2DEC8747}"/>
              </a:ext>
            </a:extLst>
          </p:cNvPr>
          <p:cNvSpPr>
            <a:spLocks noGrp="1"/>
          </p:cNvSpPr>
          <p:nvPr>
            <p:ph type="sldNum" sz="quarter" idx="12"/>
          </p:nvPr>
        </p:nvSpPr>
        <p:spPr/>
        <p:txBody>
          <a:bodyPr/>
          <a:lstStyle/>
          <a:p>
            <a:fld id="{B5933F61-D2CA-44A1-96FE-DC8A65A0D4B0}" type="slidenum">
              <a:rPr lang="en-US" smtClean="0"/>
              <a:t>‹#›</a:t>
            </a:fld>
            <a:endParaRPr lang="en-US"/>
          </a:p>
        </p:txBody>
      </p:sp>
    </p:spTree>
    <p:extLst>
      <p:ext uri="{BB962C8B-B14F-4D97-AF65-F5344CB8AC3E}">
        <p14:creationId xmlns:p14="http://schemas.microsoft.com/office/powerpoint/2010/main" val="163608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95941-7D00-4958-B6CF-7BCAC661A2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AEA1A3-1596-4D1B-A2A8-BE116D2F54CE}"/>
              </a:ext>
            </a:extLst>
          </p:cNvPr>
          <p:cNvSpPr>
            <a:spLocks noGrp="1"/>
          </p:cNvSpPr>
          <p:nvPr>
            <p:ph type="dt" sz="half" idx="10"/>
          </p:nvPr>
        </p:nvSpPr>
        <p:spPr/>
        <p:txBody>
          <a:bodyPr/>
          <a:lstStyle/>
          <a:p>
            <a:fld id="{546C5A13-9742-44B0-A440-2CEE2B264FA2}" type="datetimeFigureOut">
              <a:rPr lang="en-US" smtClean="0"/>
              <a:t>3/20/2026</a:t>
            </a:fld>
            <a:endParaRPr lang="en-US"/>
          </a:p>
        </p:txBody>
      </p:sp>
      <p:sp>
        <p:nvSpPr>
          <p:cNvPr id="4" name="Footer Placeholder 3">
            <a:extLst>
              <a:ext uri="{FF2B5EF4-FFF2-40B4-BE49-F238E27FC236}">
                <a16:creationId xmlns:a16="http://schemas.microsoft.com/office/drawing/2014/main" id="{73A2A9CC-4406-4FC0-8C21-104ED7CC20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8E8EBE-26E4-4E61-89DB-900E9C9760D6}"/>
              </a:ext>
            </a:extLst>
          </p:cNvPr>
          <p:cNvSpPr>
            <a:spLocks noGrp="1"/>
          </p:cNvSpPr>
          <p:nvPr>
            <p:ph type="sldNum" sz="quarter" idx="12"/>
          </p:nvPr>
        </p:nvSpPr>
        <p:spPr/>
        <p:txBody>
          <a:bodyPr/>
          <a:lstStyle/>
          <a:p>
            <a:fld id="{B5933F61-D2CA-44A1-96FE-DC8A65A0D4B0}" type="slidenum">
              <a:rPr lang="en-US" smtClean="0"/>
              <a:t>‹#›</a:t>
            </a:fld>
            <a:endParaRPr lang="en-US"/>
          </a:p>
        </p:txBody>
      </p:sp>
    </p:spTree>
    <p:extLst>
      <p:ext uri="{BB962C8B-B14F-4D97-AF65-F5344CB8AC3E}">
        <p14:creationId xmlns:p14="http://schemas.microsoft.com/office/powerpoint/2010/main" val="3197233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8F980D-9489-4A45-AB66-A77BD5A76051}"/>
              </a:ext>
            </a:extLst>
          </p:cNvPr>
          <p:cNvSpPr>
            <a:spLocks noGrp="1"/>
          </p:cNvSpPr>
          <p:nvPr>
            <p:ph type="dt" sz="half" idx="10"/>
          </p:nvPr>
        </p:nvSpPr>
        <p:spPr/>
        <p:txBody>
          <a:bodyPr/>
          <a:lstStyle/>
          <a:p>
            <a:fld id="{546C5A13-9742-44B0-A440-2CEE2B264FA2}" type="datetimeFigureOut">
              <a:rPr lang="en-US" smtClean="0"/>
              <a:t>3/20/2026</a:t>
            </a:fld>
            <a:endParaRPr lang="en-US"/>
          </a:p>
        </p:txBody>
      </p:sp>
      <p:sp>
        <p:nvSpPr>
          <p:cNvPr id="3" name="Footer Placeholder 2">
            <a:extLst>
              <a:ext uri="{FF2B5EF4-FFF2-40B4-BE49-F238E27FC236}">
                <a16:creationId xmlns:a16="http://schemas.microsoft.com/office/drawing/2014/main" id="{453D18CB-BEC4-44F1-82F0-D750514871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EFEEB7-5BE2-4000-9FCB-ADB9A877E55E}"/>
              </a:ext>
            </a:extLst>
          </p:cNvPr>
          <p:cNvSpPr>
            <a:spLocks noGrp="1"/>
          </p:cNvSpPr>
          <p:nvPr>
            <p:ph type="sldNum" sz="quarter" idx="12"/>
          </p:nvPr>
        </p:nvSpPr>
        <p:spPr/>
        <p:txBody>
          <a:bodyPr/>
          <a:lstStyle/>
          <a:p>
            <a:fld id="{B5933F61-D2CA-44A1-96FE-DC8A65A0D4B0}" type="slidenum">
              <a:rPr lang="en-US" smtClean="0"/>
              <a:t>‹#›</a:t>
            </a:fld>
            <a:endParaRPr lang="en-US"/>
          </a:p>
        </p:txBody>
      </p:sp>
    </p:spTree>
    <p:extLst>
      <p:ext uri="{BB962C8B-B14F-4D97-AF65-F5344CB8AC3E}">
        <p14:creationId xmlns:p14="http://schemas.microsoft.com/office/powerpoint/2010/main" val="2689312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87566-0A77-40BA-ADC3-030B968997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4DA2F0-2264-4003-93E0-51AD636650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5C20F1-0560-4490-A62F-18FB7AD3F2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2080EA-0FD8-4D60-880F-F736F44C2A47}"/>
              </a:ext>
            </a:extLst>
          </p:cNvPr>
          <p:cNvSpPr>
            <a:spLocks noGrp="1"/>
          </p:cNvSpPr>
          <p:nvPr>
            <p:ph type="dt" sz="half" idx="10"/>
          </p:nvPr>
        </p:nvSpPr>
        <p:spPr/>
        <p:txBody>
          <a:bodyPr/>
          <a:lstStyle/>
          <a:p>
            <a:fld id="{546C5A13-9742-44B0-A440-2CEE2B264FA2}" type="datetimeFigureOut">
              <a:rPr lang="en-US" smtClean="0"/>
              <a:t>3/20/2026</a:t>
            </a:fld>
            <a:endParaRPr lang="en-US"/>
          </a:p>
        </p:txBody>
      </p:sp>
      <p:sp>
        <p:nvSpPr>
          <p:cNvPr id="6" name="Footer Placeholder 5">
            <a:extLst>
              <a:ext uri="{FF2B5EF4-FFF2-40B4-BE49-F238E27FC236}">
                <a16:creationId xmlns:a16="http://schemas.microsoft.com/office/drawing/2014/main" id="{52A2807C-0C3A-455B-9E9A-BB29434F31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BA0FEB-7F86-4765-B455-661080E5DEEE}"/>
              </a:ext>
            </a:extLst>
          </p:cNvPr>
          <p:cNvSpPr>
            <a:spLocks noGrp="1"/>
          </p:cNvSpPr>
          <p:nvPr>
            <p:ph type="sldNum" sz="quarter" idx="12"/>
          </p:nvPr>
        </p:nvSpPr>
        <p:spPr/>
        <p:txBody>
          <a:bodyPr/>
          <a:lstStyle/>
          <a:p>
            <a:fld id="{B5933F61-D2CA-44A1-96FE-DC8A65A0D4B0}" type="slidenum">
              <a:rPr lang="en-US" smtClean="0"/>
              <a:t>‹#›</a:t>
            </a:fld>
            <a:endParaRPr lang="en-US"/>
          </a:p>
        </p:txBody>
      </p:sp>
    </p:spTree>
    <p:extLst>
      <p:ext uri="{BB962C8B-B14F-4D97-AF65-F5344CB8AC3E}">
        <p14:creationId xmlns:p14="http://schemas.microsoft.com/office/powerpoint/2010/main" val="223564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6586E-6C27-4C09-9461-40FCB676AD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C2D621-07AF-403E-A10A-4494A61378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F97E30-C324-4BDC-90D5-C345620837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44F6A32-759B-47A2-BBFB-AD137DAC086A}"/>
              </a:ext>
            </a:extLst>
          </p:cNvPr>
          <p:cNvSpPr>
            <a:spLocks noGrp="1"/>
          </p:cNvSpPr>
          <p:nvPr>
            <p:ph type="dt" sz="half" idx="10"/>
          </p:nvPr>
        </p:nvSpPr>
        <p:spPr/>
        <p:txBody>
          <a:bodyPr/>
          <a:lstStyle/>
          <a:p>
            <a:fld id="{546C5A13-9742-44B0-A440-2CEE2B264FA2}" type="datetimeFigureOut">
              <a:rPr lang="en-US" smtClean="0"/>
              <a:t>3/20/2026</a:t>
            </a:fld>
            <a:endParaRPr lang="en-US"/>
          </a:p>
        </p:txBody>
      </p:sp>
      <p:sp>
        <p:nvSpPr>
          <p:cNvPr id="6" name="Footer Placeholder 5">
            <a:extLst>
              <a:ext uri="{FF2B5EF4-FFF2-40B4-BE49-F238E27FC236}">
                <a16:creationId xmlns:a16="http://schemas.microsoft.com/office/drawing/2014/main" id="{23BAAD6A-B3F6-4CC0-B6E1-FFC82E1CAA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A9AFAF-4DF5-4FB1-9C74-3D0820AC3481}"/>
              </a:ext>
            </a:extLst>
          </p:cNvPr>
          <p:cNvSpPr>
            <a:spLocks noGrp="1"/>
          </p:cNvSpPr>
          <p:nvPr>
            <p:ph type="sldNum" sz="quarter" idx="12"/>
          </p:nvPr>
        </p:nvSpPr>
        <p:spPr/>
        <p:txBody>
          <a:bodyPr/>
          <a:lstStyle/>
          <a:p>
            <a:fld id="{B5933F61-D2CA-44A1-96FE-DC8A65A0D4B0}" type="slidenum">
              <a:rPr lang="en-US" smtClean="0"/>
              <a:t>‹#›</a:t>
            </a:fld>
            <a:endParaRPr lang="en-US"/>
          </a:p>
        </p:txBody>
      </p:sp>
    </p:spTree>
    <p:extLst>
      <p:ext uri="{BB962C8B-B14F-4D97-AF65-F5344CB8AC3E}">
        <p14:creationId xmlns:p14="http://schemas.microsoft.com/office/powerpoint/2010/main" val="456039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F6E6BE-7070-45CA-9AB5-2BA445E1A0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10B1E20-6D78-4BF5-9D80-AE49681638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1B5B38-CEB9-4467-959D-0231095051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6C5A13-9742-44B0-A440-2CEE2B264FA2}" type="datetimeFigureOut">
              <a:rPr lang="en-US" smtClean="0"/>
              <a:t>3/20/2026</a:t>
            </a:fld>
            <a:endParaRPr lang="en-US"/>
          </a:p>
        </p:txBody>
      </p:sp>
      <p:sp>
        <p:nvSpPr>
          <p:cNvPr id="5" name="Footer Placeholder 4">
            <a:extLst>
              <a:ext uri="{FF2B5EF4-FFF2-40B4-BE49-F238E27FC236}">
                <a16:creationId xmlns:a16="http://schemas.microsoft.com/office/drawing/2014/main" id="{A228F451-09A5-42EF-9144-2218CA53AE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0D30647-0FD0-4331-828C-3E90F78D59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933F61-D2CA-44A1-96FE-DC8A65A0D4B0}" type="slidenum">
              <a:rPr lang="en-US" smtClean="0"/>
              <a:t>‹#›</a:t>
            </a:fld>
            <a:endParaRPr lang="en-US"/>
          </a:p>
        </p:txBody>
      </p:sp>
    </p:spTree>
    <p:extLst>
      <p:ext uri="{BB962C8B-B14F-4D97-AF65-F5344CB8AC3E}">
        <p14:creationId xmlns:p14="http://schemas.microsoft.com/office/powerpoint/2010/main" val="925959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ILE">
            <a:extLst>
              <a:ext uri="{FF2B5EF4-FFF2-40B4-BE49-F238E27FC236}">
                <a16:creationId xmlns:a16="http://schemas.microsoft.com/office/drawing/2014/main" id="{CEE12784-1D61-40E3-8086-685B6656A1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4944" b="4944"/>
          <a:stretch>
            <a:fillRect/>
          </a:stretch>
        </p:blipFill>
        <p:spPr bwMode="auto">
          <a:xfrm>
            <a:off x="396875" y="864130"/>
            <a:ext cx="4516438" cy="38862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27" name="Picture 3">
            <a:extLst>
              <a:ext uri="{FF2B5EF4-FFF2-40B4-BE49-F238E27FC236}">
                <a16:creationId xmlns:a16="http://schemas.microsoft.com/office/drawing/2014/main" id="{8845D32A-511D-4E4F-B97A-C6D1E3EEE8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8689" y="651933"/>
            <a:ext cx="1895475" cy="189547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4" name="TextBox 3">
            <a:extLst>
              <a:ext uri="{FF2B5EF4-FFF2-40B4-BE49-F238E27FC236}">
                <a16:creationId xmlns:a16="http://schemas.microsoft.com/office/drawing/2014/main" id="{3A1DE406-2964-41AC-93C2-964752C62F1A}"/>
              </a:ext>
            </a:extLst>
          </p:cNvPr>
          <p:cNvSpPr txBox="1"/>
          <p:nvPr/>
        </p:nvSpPr>
        <p:spPr>
          <a:xfrm>
            <a:off x="5248275" y="3095625"/>
            <a:ext cx="6232525" cy="2677656"/>
          </a:xfrm>
          <a:prstGeom prst="rect">
            <a:avLst/>
          </a:prstGeom>
          <a:noFill/>
        </p:spPr>
        <p:txBody>
          <a:bodyPr wrap="square" rtlCol="0">
            <a:spAutoFit/>
          </a:bodyPr>
          <a:lstStyle/>
          <a:p>
            <a:pPr algn="ctr"/>
            <a:r>
              <a:rPr lang="en-US" sz="2400" b="1" i="1" dirty="0">
                <a:latin typeface="Times New Roman" panose="02020603050405020304" pitchFamily="18" charset="0"/>
                <a:cs typeface="Times New Roman" panose="02020603050405020304" pitchFamily="18" charset="0"/>
              </a:rPr>
              <a:t>TOWN MANAGER</a:t>
            </a:r>
          </a:p>
          <a:p>
            <a:pPr algn="ctr"/>
            <a:r>
              <a:rPr lang="en-US" sz="2400" b="1" i="1" dirty="0">
                <a:latin typeface="Times New Roman" panose="02020603050405020304" pitchFamily="18" charset="0"/>
                <a:cs typeface="Times New Roman" panose="02020603050405020304" pitchFamily="18" charset="0"/>
              </a:rPr>
              <a:t>FISCAL 2027</a:t>
            </a:r>
          </a:p>
          <a:p>
            <a:pPr algn="ctr"/>
            <a:r>
              <a:rPr lang="en-US" sz="2400" b="1" i="1" dirty="0">
                <a:latin typeface="Times New Roman" panose="02020603050405020304" pitchFamily="18" charset="0"/>
                <a:cs typeface="Times New Roman" panose="02020603050405020304" pitchFamily="18" charset="0"/>
              </a:rPr>
              <a:t>BUDGET PROPOSAL</a:t>
            </a:r>
          </a:p>
          <a:p>
            <a:pPr algn="ctr"/>
            <a:r>
              <a:rPr lang="en-US" sz="2400" b="1" i="1" dirty="0">
                <a:latin typeface="Times New Roman" panose="02020603050405020304" pitchFamily="18" charset="0"/>
                <a:cs typeface="Times New Roman" panose="02020603050405020304" pitchFamily="18" charset="0"/>
              </a:rPr>
              <a:t>PRESENTATION</a:t>
            </a:r>
          </a:p>
          <a:p>
            <a:pPr algn="ctr"/>
            <a:endParaRPr lang="en-US" sz="2400" b="1" i="1" dirty="0">
              <a:latin typeface="Times New Roman" panose="02020603050405020304" pitchFamily="18" charset="0"/>
              <a:cs typeface="Times New Roman" panose="02020603050405020304" pitchFamily="18" charset="0"/>
            </a:endParaRPr>
          </a:p>
          <a:p>
            <a:pPr algn="ctr"/>
            <a:endParaRPr lang="en-US" sz="2400" b="1" i="1" dirty="0">
              <a:latin typeface="Times New Roman" panose="02020603050405020304" pitchFamily="18" charset="0"/>
              <a:cs typeface="Times New Roman" panose="02020603050405020304" pitchFamily="18" charset="0"/>
            </a:endParaRPr>
          </a:p>
          <a:p>
            <a:pPr algn="r"/>
            <a:r>
              <a:rPr lang="en-US" sz="2400" b="1" i="1" dirty="0">
                <a:latin typeface="Times New Roman" panose="02020603050405020304" pitchFamily="18" charset="0"/>
                <a:cs typeface="Times New Roman" panose="02020603050405020304" pitchFamily="18" charset="0"/>
              </a:rPr>
              <a:t>March 24, 2026</a:t>
            </a:r>
          </a:p>
        </p:txBody>
      </p:sp>
    </p:spTree>
    <p:extLst>
      <p:ext uri="{BB962C8B-B14F-4D97-AF65-F5344CB8AC3E}">
        <p14:creationId xmlns:p14="http://schemas.microsoft.com/office/powerpoint/2010/main" val="4169368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4D65C-0483-4591-94FE-B512D8243B5C}"/>
              </a:ext>
            </a:extLst>
          </p:cNvPr>
          <p:cNvSpPr>
            <a:spLocks noGrp="1"/>
          </p:cNvSpPr>
          <p:nvPr>
            <p:ph type="title"/>
          </p:nvPr>
        </p:nvSpPr>
        <p:spPr>
          <a:xfrm>
            <a:off x="838200" y="365125"/>
            <a:ext cx="10515600" cy="701675"/>
          </a:xfrm>
        </p:spPr>
        <p:txBody>
          <a:bodyPr>
            <a:normAutofit fontScale="90000"/>
          </a:bodyPr>
          <a:lstStyle/>
          <a:p>
            <a:pPr algn="ctr"/>
            <a:br>
              <a:rPr lang="en-US" dirty="0"/>
            </a:br>
            <a:br>
              <a:rPr lang="en-US" dirty="0"/>
            </a:br>
            <a:r>
              <a:rPr lang="en-US" sz="3600" b="1" dirty="0">
                <a:solidFill>
                  <a:srgbClr val="0070C0"/>
                </a:solidFill>
              </a:rPr>
              <a:t>SUMMARY OVERVIEW FISCAL 2027 PROPOSED BUDGET</a:t>
            </a: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0D1442F9-DF8E-4191-BEB4-A86402F6D710}"/>
              </a:ext>
            </a:extLst>
          </p:cNvPr>
          <p:cNvSpPr>
            <a:spLocks noGrp="1"/>
          </p:cNvSpPr>
          <p:nvPr>
            <p:ph idx="1"/>
          </p:nvPr>
        </p:nvSpPr>
        <p:spPr>
          <a:xfrm>
            <a:off x="838200" y="1190625"/>
            <a:ext cx="10515600" cy="4986338"/>
          </a:xfrm>
        </p:spPr>
        <p:txBody>
          <a:bodyPr>
            <a:normAutofit fontScale="25000" lnSpcReduction="20000"/>
          </a:bodyPr>
          <a:lstStyle/>
          <a:p>
            <a:pPr marL="0" indent="0">
              <a:buNone/>
            </a:pPr>
            <a:r>
              <a:rPr lang="en-US" dirty="0"/>
              <a:t> </a:t>
            </a:r>
          </a:p>
          <a:p>
            <a:pPr algn="just"/>
            <a:r>
              <a:rPr lang="en-US" sz="8000" dirty="0">
                <a:latin typeface="Times New Roman" panose="02020603050405020304" pitchFamily="18" charset="0"/>
                <a:cs typeface="Times New Roman" panose="02020603050405020304" pitchFamily="18" charset="0"/>
              </a:rPr>
              <a:t>Proposed General Fund budget for fiscal 2027 = $132,949,586</a:t>
            </a:r>
          </a:p>
          <a:p>
            <a:pPr marL="0" indent="0" algn="just">
              <a:buNone/>
            </a:pPr>
            <a:r>
              <a:rPr lang="en-US" sz="8000" dirty="0">
                <a:latin typeface="Times New Roman" panose="02020603050405020304" pitchFamily="18" charset="0"/>
                <a:cs typeface="Times New Roman" panose="02020603050405020304" pitchFamily="18" charset="0"/>
              </a:rPr>
              <a:t> </a:t>
            </a:r>
          </a:p>
          <a:p>
            <a:pPr algn="just"/>
            <a:r>
              <a:rPr lang="en-US" sz="8000" dirty="0">
                <a:latin typeface="Times New Roman" panose="02020603050405020304" pitchFamily="18" charset="0"/>
                <a:cs typeface="Times New Roman" panose="02020603050405020304" pitchFamily="18" charset="0"/>
              </a:rPr>
              <a:t>Proposed budget represents an increase of 4.57% or $5,814,518 from the approved fiscal 2026 budget.</a:t>
            </a:r>
          </a:p>
          <a:p>
            <a:pPr marL="0" indent="0" algn="just">
              <a:buNone/>
            </a:pPr>
            <a:r>
              <a:rPr lang="en-US" sz="8000" dirty="0">
                <a:latin typeface="Times New Roman" panose="02020603050405020304" pitchFamily="18" charset="0"/>
                <a:cs typeface="Times New Roman" panose="02020603050405020304" pitchFamily="18" charset="0"/>
              </a:rPr>
              <a:t> </a:t>
            </a:r>
          </a:p>
          <a:p>
            <a:pPr algn="just"/>
            <a:r>
              <a:rPr lang="en-US" sz="8000" dirty="0">
                <a:latin typeface="Times New Roman" panose="02020603050405020304" pitchFamily="18" charset="0"/>
                <a:cs typeface="Times New Roman" panose="02020603050405020304" pitchFamily="18" charset="0"/>
              </a:rPr>
              <a:t>Total Property Taxes in the budget is proposed to increase by 3.16% or $2,640,305.</a:t>
            </a:r>
          </a:p>
          <a:p>
            <a:pPr marL="0" indent="0" algn="just">
              <a:buNone/>
            </a:pPr>
            <a:r>
              <a:rPr lang="en-US" sz="8000" dirty="0">
                <a:latin typeface="Times New Roman" panose="02020603050405020304" pitchFamily="18" charset="0"/>
                <a:cs typeface="Times New Roman" panose="02020603050405020304" pitchFamily="18" charset="0"/>
              </a:rPr>
              <a:t> </a:t>
            </a:r>
          </a:p>
          <a:p>
            <a:pPr algn="just"/>
            <a:r>
              <a:rPr lang="en-US" sz="8000" dirty="0">
                <a:latin typeface="Times New Roman" panose="02020603050405020304" pitchFamily="18" charset="0"/>
                <a:cs typeface="Times New Roman" panose="02020603050405020304" pitchFamily="18" charset="0"/>
              </a:rPr>
              <a:t>Non Tax Revenue proposed to increase by 7.3% or $3,174,213.</a:t>
            </a:r>
          </a:p>
          <a:p>
            <a:pPr lvl="1" algn="just"/>
            <a:r>
              <a:rPr lang="en-US" sz="7600" dirty="0">
                <a:latin typeface="Times New Roman" panose="02020603050405020304" pitchFamily="18" charset="0"/>
                <a:cs typeface="Times New Roman" panose="02020603050405020304" pitchFamily="18" charset="0"/>
              </a:rPr>
              <a:t>State Aid increase $1,042,031 or 12.18%.</a:t>
            </a:r>
          </a:p>
          <a:p>
            <a:pPr lvl="2" algn="just"/>
            <a:r>
              <a:rPr lang="en-US" sz="7200" dirty="0">
                <a:latin typeface="Times New Roman" panose="02020603050405020304" pitchFamily="18" charset="0"/>
                <a:cs typeface="Times New Roman" panose="02020603050405020304" pitchFamily="18" charset="0"/>
              </a:rPr>
              <a:t>Distressed Community Aid proposed increase $669,342</a:t>
            </a:r>
          </a:p>
          <a:p>
            <a:pPr lvl="2" algn="just"/>
            <a:r>
              <a:rPr lang="en-US" sz="7200" dirty="0">
                <a:latin typeface="Times New Roman" panose="02020603050405020304" pitchFamily="18" charset="0"/>
                <a:cs typeface="Times New Roman" panose="02020603050405020304" pitchFamily="18" charset="0"/>
              </a:rPr>
              <a:t>State Housing Aid proposed projected increase $228,140</a:t>
            </a:r>
          </a:p>
          <a:p>
            <a:pPr marL="0" indent="0" algn="just">
              <a:buNone/>
            </a:pPr>
            <a:r>
              <a:rPr lang="en-US" sz="8000" dirty="0">
                <a:latin typeface="Times New Roman" panose="02020603050405020304" pitchFamily="18" charset="0"/>
                <a:cs typeface="Times New Roman" panose="02020603050405020304" pitchFamily="18" charset="0"/>
              </a:rPr>
              <a:t> </a:t>
            </a:r>
          </a:p>
          <a:p>
            <a:pPr algn="just"/>
            <a:r>
              <a:rPr lang="en-US" sz="8000" dirty="0">
                <a:latin typeface="Times New Roman" panose="02020603050405020304" pitchFamily="18" charset="0"/>
                <a:cs typeface="Times New Roman" panose="02020603050405020304" pitchFamily="18" charset="0"/>
              </a:rPr>
              <a:t>School Dept Revenue—State Aid increase $1,431,148 or 4.9% and </a:t>
            </a:r>
            <a:r>
              <a:rPr lang="en-US" sz="8000" dirty="0" err="1">
                <a:latin typeface="Times New Roman" panose="02020603050405020304" pitchFamily="18" charset="0"/>
                <a:cs typeface="Times New Roman" panose="02020603050405020304" pitchFamily="18" charset="0"/>
              </a:rPr>
              <a:t>Misc</a:t>
            </a:r>
            <a:r>
              <a:rPr lang="en-US" sz="8000" dirty="0">
                <a:latin typeface="Times New Roman" panose="02020603050405020304" pitchFamily="18" charset="0"/>
                <a:cs typeface="Times New Roman" panose="02020603050405020304" pitchFamily="18" charset="0"/>
              </a:rPr>
              <a:t> Revenues including Medicaid increase of 457,535 or 19.44%.</a:t>
            </a:r>
          </a:p>
          <a:p>
            <a:pPr marL="0" indent="0" algn="just">
              <a:buNone/>
            </a:pPr>
            <a:r>
              <a:rPr lang="en-US" sz="8000" dirty="0">
                <a:latin typeface="Times New Roman" panose="02020603050405020304" pitchFamily="18" charset="0"/>
                <a:cs typeface="Times New Roman" panose="02020603050405020304" pitchFamily="18" charset="0"/>
              </a:rPr>
              <a:t> </a:t>
            </a:r>
          </a:p>
          <a:p>
            <a:pPr marL="0" indent="0">
              <a:buNone/>
            </a:pPr>
            <a:r>
              <a:rPr lang="en-US" sz="8000" dirty="0">
                <a:latin typeface="Times New Roman" panose="02020603050405020304" pitchFamily="18" charset="0"/>
                <a:cs typeface="Times New Roman" panose="02020603050405020304" pitchFamily="18" charset="0"/>
              </a:rPr>
              <a:t> </a:t>
            </a:r>
          </a:p>
          <a:p>
            <a:pPr marL="0" indent="0">
              <a:buNone/>
            </a:pPr>
            <a:r>
              <a:rPr lang="en-US" sz="3800" dirty="0">
                <a:latin typeface="Times New Roman" panose="02020603050405020304" pitchFamily="18" charset="0"/>
                <a:cs typeface="Times New Roman" panose="02020603050405020304" pitchFamily="18" charset="0"/>
              </a:rPr>
              <a:t> </a:t>
            </a:r>
          </a:p>
          <a:p>
            <a:pPr marL="0" indent="0">
              <a:buNone/>
            </a:pPr>
            <a:r>
              <a:rPr lang="en-US" sz="3800" dirty="0">
                <a:latin typeface="Times New Roman" panose="02020603050405020304" pitchFamily="18" charset="0"/>
                <a:cs typeface="Times New Roman" panose="02020603050405020304" pitchFamily="18" charset="0"/>
              </a:rPr>
              <a:t> </a:t>
            </a:r>
          </a:p>
          <a:p>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0847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4D65C-0483-4591-94FE-B512D8243B5C}"/>
              </a:ext>
            </a:extLst>
          </p:cNvPr>
          <p:cNvSpPr>
            <a:spLocks noGrp="1"/>
          </p:cNvSpPr>
          <p:nvPr>
            <p:ph type="title"/>
          </p:nvPr>
        </p:nvSpPr>
        <p:spPr>
          <a:xfrm>
            <a:off x="838200" y="365125"/>
            <a:ext cx="10515600" cy="701675"/>
          </a:xfrm>
        </p:spPr>
        <p:txBody>
          <a:bodyPr>
            <a:normAutofit fontScale="90000"/>
          </a:bodyPr>
          <a:lstStyle/>
          <a:p>
            <a:pPr algn="ctr"/>
            <a:br>
              <a:rPr lang="en-US" dirty="0"/>
            </a:br>
            <a:br>
              <a:rPr lang="en-US" dirty="0"/>
            </a:br>
            <a:r>
              <a:rPr lang="en-US" sz="3600" b="1" dirty="0">
                <a:solidFill>
                  <a:srgbClr val="0070C0"/>
                </a:solidFill>
              </a:rPr>
              <a:t>SUMMARY OVERVIEW FISCAL 2027 PROPOSED BUDGET</a:t>
            </a:r>
            <a:br>
              <a:rPr lang="en-US" dirty="0">
                <a:solidFill>
                  <a:srgbClr val="FF0000"/>
                </a:solidFill>
              </a:rPr>
            </a:br>
            <a:r>
              <a:rPr lang="en-US" dirty="0"/>
              <a:t> </a:t>
            </a:r>
            <a:br>
              <a:rPr lang="en-US" dirty="0"/>
            </a:br>
            <a:endParaRPr lang="en-US" dirty="0"/>
          </a:p>
        </p:txBody>
      </p:sp>
      <p:sp>
        <p:nvSpPr>
          <p:cNvPr id="3" name="Content Placeholder 2">
            <a:extLst>
              <a:ext uri="{FF2B5EF4-FFF2-40B4-BE49-F238E27FC236}">
                <a16:creationId xmlns:a16="http://schemas.microsoft.com/office/drawing/2014/main" id="{0D1442F9-DF8E-4191-BEB4-A86402F6D710}"/>
              </a:ext>
            </a:extLst>
          </p:cNvPr>
          <p:cNvSpPr>
            <a:spLocks noGrp="1"/>
          </p:cNvSpPr>
          <p:nvPr>
            <p:ph idx="1"/>
          </p:nvPr>
        </p:nvSpPr>
        <p:spPr>
          <a:xfrm>
            <a:off x="838200" y="1190625"/>
            <a:ext cx="10515600" cy="4986338"/>
          </a:xfrm>
        </p:spPr>
        <p:txBody>
          <a:bodyPr>
            <a:normAutofit fontScale="92500" lnSpcReduction="10000"/>
          </a:bodyPr>
          <a:lstStyle/>
          <a:p>
            <a:pPr marL="0" indent="0">
              <a:buNone/>
            </a:pPr>
            <a:r>
              <a:rPr lang="en-US" dirty="0"/>
              <a:t> </a:t>
            </a:r>
          </a:p>
          <a:p>
            <a:pPr algn="just"/>
            <a:r>
              <a:rPr lang="en-US" sz="2200" dirty="0">
                <a:latin typeface="Times New Roman" panose="02020603050405020304" pitchFamily="18" charset="0"/>
                <a:cs typeface="Times New Roman" panose="02020603050405020304" pitchFamily="18" charset="0"/>
              </a:rPr>
              <a:t>General Government expenditures proposed increase $688,461 or 10.74%.</a:t>
            </a:r>
          </a:p>
          <a:p>
            <a:pPr marL="0" indent="0" algn="just">
              <a:buNone/>
            </a:pPr>
            <a:r>
              <a:rPr lang="en-US"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Police — Public Safety expenditures proposed increase $934,851 or 5.6%.</a:t>
            </a:r>
          </a:p>
          <a:p>
            <a:pPr marL="0" indent="0" algn="just">
              <a:buNone/>
            </a:pPr>
            <a:r>
              <a:rPr lang="en-US"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Public Works expenditures proposed increase $672,789 or 7.45%.</a:t>
            </a:r>
          </a:p>
          <a:p>
            <a:pPr lvl="1" algn="just"/>
            <a:r>
              <a:rPr lang="en-US" sz="2200" dirty="0">
                <a:latin typeface="Times New Roman" panose="02020603050405020304" pitchFamily="18" charset="0"/>
                <a:cs typeface="Times New Roman" panose="02020603050405020304" pitchFamily="18" charset="0"/>
              </a:rPr>
              <a:t>Includes continue commitment to road improvements proposing a net expenditure of $800,000 for road paving (total investment $1.2Million of which $400,000 will be reimbursed by the State Road Restore Program if approved by the legislature).</a:t>
            </a:r>
          </a:p>
          <a:p>
            <a:pPr marL="0" indent="0" algn="just">
              <a:buNone/>
            </a:pPr>
            <a:r>
              <a:rPr lang="en-US" sz="2200" dirty="0">
                <a:latin typeface="Times New Roman" panose="02020603050405020304" pitchFamily="18" charset="0"/>
                <a:cs typeface="Times New Roman" panose="02020603050405020304" pitchFamily="18" charset="0"/>
              </a:rPr>
              <a:t> </a:t>
            </a:r>
          </a:p>
          <a:p>
            <a:pPr algn="just"/>
            <a:r>
              <a:rPr lang="en-US" sz="2200" dirty="0">
                <a:latin typeface="Times New Roman" panose="02020603050405020304" pitchFamily="18" charset="0"/>
                <a:cs typeface="Times New Roman" panose="02020603050405020304" pitchFamily="18" charset="0"/>
              </a:rPr>
              <a:t>Non-Core Function expenditures proposed increase of $147,131 or 28.86% includes an increase in CIP (capital acquisitions) of  $145,631.  The proposal is to include $548,500 in capital acquisitions for fiscal 2027.</a:t>
            </a:r>
          </a:p>
          <a:p>
            <a:pPr marL="0" indent="0" algn="just">
              <a:buNone/>
            </a:pPr>
            <a:r>
              <a:rPr lang="en-US" sz="2200" dirty="0">
                <a:latin typeface="Times New Roman" panose="02020603050405020304" pitchFamily="18" charset="0"/>
                <a:cs typeface="Times New Roman" panose="02020603050405020304" pitchFamily="18" charset="0"/>
              </a:rPr>
              <a:t> </a:t>
            </a:r>
          </a:p>
          <a:p>
            <a:pPr marL="0" indent="0">
              <a:buNone/>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9234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4D65C-0483-4591-94FE-B512D8243B5C}"/>
              </a:ext>
            </a:extLst>
          </p:cNvPr>
          <p:cNvSpPr>
            <a:spLocks noGrp="1"/>
          </p:cNvSpPr>
          <p:nvPr>
            <p:ph type="title"/>
          </p:nvPr>
        </p:nvSpPr>
        <p:spPr>
          <a:xfrm>
            <a:off x="838200" y="365125"/>
            <a:ext cx="10515600" cy="701675"/>
          </a:xfrm>
        </p:spPr>
        <p:txBody>
          <a:bodyPr>
            <a:normAutofit fontScale="90000"/>
          </a:bodyPr>
          <a:lstStyle/>
          <a:p>
            <a:pPr algn="ctr"/>
            <a:br>
              <a:rPr lang="en-US" dirty="0"/>
            </a:br>
            <a:br>
              <a:rPr lang="en-US" dirty="0"/>
            </a:br>
            <a:r>
              <a:rPr lang="en-US" sz="3600" b="1" dirty="0">
                <a:solidFill>
                  <a:srgbClr val="0070C0"/>
                </a:solidFill>
              </a:rPr>
              <a:t>SUMMARY OVERVIEW FISCAL 2027 PROPOSED BUDGET</a:t>
            </a: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0D1442F9-DF8E-4191-BEB4-A86402F6D710}"/>
              </a:ext>
            </a:extLst>
          </p:cNvPr>
          <p:cNvSpPr>
            <a:spLocks noGrp="1"/>
          </p:cNvSpPr>
          <p:nvPr>
            <p:ph idx="1"/>
          </p:nvPr>
        </p:nvSpPr>
        <p:spPr>
          <a:xfrm>
            <a:off x="752475" y="952500"/>
            <a:ext cx="10601325" cy="5224463"/>
          </a:xfrm>
        </p:spPr>
        <p:txBody>
          <a:bodyPr>
            <a:normAutofit fontScale="85000" lnSpcReduction="20000"/>
          </a:bodyPr>
          <a:lstStyle/>
          <a:p>
            <a:pPr algn="just"/>
            <a:endParaRPr lang="en-US" dirty="0"/>
          </a:p>
          <a:p>
            <a:pPr algn="just"/>
            <a:r>
              <a:rPr lang="en-US" sz="2600" dirty="0"/>
              <a:t>Total School Funding including the pass through of State Aid, Miscellaneous School revenue, deficit reduction funding, and the Town’s contribution to the SRP pension plan is proposed to be $87,761,129.  This represents an increase of $3,027,222 or 3.57% from the fiscal 2026 Town approved budget.  </a:t>
            </a:r>
          </a:p>
          <a:p>
            <a:pPr marL="0" indent="0" algn="just">
              <a:buNone/>
            </a:pPr>
            <a:r>
              <a:rPr lang="en-US" sz="2600" dirty="0"/>
              <a:t> </a:t>
            </a:r>
          </a:p>
          <a:p>
            <a:pPr algn="just"/>
            <a:r>
              <a:rPr lang="en-US" sz="2600" dirty="0"/>
              <a:t>The local allocation of taxes to the School Department for maintenance of effort is proposed at $53,305,697.  This represents an increase of $1,045,210 or 2% from the fiscal 2026 approved budget.</a:t>
            </a:r>
          </a:p>
          <a:p>
            <a:pPr marL="0" indent="0" algn="just">
              <a:buNone/>
            </a:pPr>
            <a:r>
              <a:rPr lang="en-US" sz="2600" dirty="0"/>
              <a:t> </a:t>
            </a:r>
          </a:p>
          <a:p>
            <a:pPr algn="just"/>
            <a:r>
              <a:rPr lang="en-US" sz="2600" dirty="0"/>
              <a:t>The deficit reduction funding is proposed at $475,000 which is a $3,000 increase from fiscal 2026.</a:t>
            </a:r>
          </a:p>
          <a:p>
            <a:pPr marL="0" indent="0" algn="just">
              <a:buNone/>
            </a:pPr>
            <a:r>
              <a:rPr lang="en-US" sz="2600" dirty="0"/>
              <a:t> </a:t>
            </a:r>
          </a:p>
          <a:p>
            <a:pPr algn="just"/>
            <a:r>
              <a:rPr lang="en-US" sz="2600" dirty="0"/>
              <a:t>The funding being proposed for Education/the School Department is in agreement with the deficit reduction plan approved by the Town Council and School Committee and pending approval by the RI Office of the Auditor General.</a:t>
            </a:r>
          </a:p>
          <a:p>
            <a:pPr marL="0" indent="0" algn="just">
              <a:buNone/>
            </a:pPr>
            <a:r>
              <a:rPr lang="en-US" dirty="0"/>
              <a:t> </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8657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4D65C-0483-4591-94FE-B512D8243B5C}"/>
              </a:ext>
            </a:extLst>
          </p:cNvPr>
          <p:cNvSpPr>
            <a:spLocks noGrp="1"/>
          </p:cNvSpPr>
          <p:nvPr>
            <p:ph type="title"/>
          </p:nvPr>
        </p:nvSpPr>
        <p:spPr>
          <a:xfrm>
            <a:off x="838200" y="365125"/>
            <a:ext cx="10515600" cy="701675"/>
          </a:xfrm>
        </p:spPr>
        <p:txBody>
          <a:bodyPr>
            <a:normAutofit fontScale="90000"/>
          </a:bodyPr>
          <a:lstStyle/>
          <a:p>
            <a:pPr algn="ctr"/>
            <a:br>
              <a:rPr lang="en-US" dirty="0"/>
            </a:br>
            <a:br>
              <a:rPr lang="en-US" dirty="0"/>
            </a:br>
            <a:r>
              <a:rPr lang="en-US" sz="3600" b="1" dirty="0">
                <a:solidFill>
                  <a:srgbClr val="0070C0"/>
                </a:solidFill>
              </a:rPr>
              <a:t>SUMMARY OVERVIEW FISCAL 2027 PROPOSED BUDGET</a:t>
            </a: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0D1442F9-DF8E-4191-BEB4-A86402F6D710}"/>
              </a:ext>
            </a:extLst>
          </p:cNvPr>
          <p:cNvSpPr>
            <a:spLocks noGrp="1"/>
          </p:cNvSpPr>
          <p:nvPr>
            <p:ph idx="1"/>
          </p:nvPr>
        </p:nvSpPr>
        <p:spPr>
          <a:xfrm>
            <a:off x="752475" y="952500"/>
            <a:ext cx="10601325" cy="5224463"/>
          </a:xfrm>
        </p:spPr>
        <p:txBody>
          <a:bodyPr>
            <a:normAutofit fontScale="70000" lnSpcReduction="20000"/>
          </a:bodyPr>
          <a:lstStyle/>
          <a:p>
            <a:pPr algn="just"/>
            <a:endParaRPr lang="en-US" sz="2400" dirty="0">
              <a:latin typeface="Times New Roman" panose="02020603050405020304" pitchFamily="18" charset="0"/>
              <a:cs typeface="Times New Roman" panose="02020603050405020304" pitchFamily="18" charset="0"/>
            </a:endParaRPr>
          </a:p>
          <a:p>
            <a:pPr algn="just"/>
            <a:r>
              <a:rPr lang="en-US" sz="2900" dirty="0">
                <a:latin typeface="Times New Roman" panose="02020603050405020304" pitchFamily="18" charset="0"/>
                <a:cs typeface="Times New Roman" panose="02020603050405020304" pitchFamily="18" charset="0"/>
              </a:rPr>
              <a:t>This budget proposal looks to continue to move the Town of Coventry forward by including the following:</a:t>
            </a:r>
          </a:p>
          <a:p>
            <a:pPr lvl="1" algn="just"/>
            <a:r>
              <a:rPr lang="en-US" sz="2900" dirty="0">
                <a:latin typeface="Times New Roman" panose="02020603050405020304" pitchFamily="18" charset="0"/>
                <a:cs typeface="Times New Roman" panose="02020603050405020304" pitchFamily="18" charset="0"/>
              </a:rPr>
              <a:t>Funding all Defined Benefit Pension Plans in accordance with the Actuarially Determined Contributions as reported in the most recent actuarial valuation reports.  These plans have continued to increase their funding status as follows:</a:t>
            </a:r>
          </a:p>
          <a:p>
            <a:pPr marL="457200" lvl="1" indent="0" algn="just">
              <a:buNone/>
            </a:pPr>
            <a:endParaRPr lang="en-US" sz="2900" dirty="0">
              <a:latin typeface="Times New Roman" panose="02020603050405020304" pitchFamily="18" charset="0"/>
              <a:cs typeface="Times New Roman" panose="02020603050405020304" pitchFamily="18" charset="0"/>
            </a:endParaRPr>
          </a:p>
          <a:p>
            <a:pPr lvl="2" algn="just"/>
            <a:r>
              <a:rPr lang="en-US" sz="2900" dirty="0">
                <a:latin typeface="Times New Roman" panose="02020603050405020304" pitchFamily="18" charset="0"/>
                <a:cs typeface="Times New Roman" panose="02020603050405020304" pitchFamily="18" charset="0"/>
              </a:rPr>
              <a:t>Police Pension Plan funding status 6/30/2016 was 15.2% at 6/30/2025 increased to 38.37%.</a:t>
            </a:r>
          </a:p>
          <a:p>
            <a:pPr lvl="2" algn="just"/>
            <a:r>
              <a:rPr lang="en-US" sz="2900" dirty="0">
                <a:latin typeface="Times New Roman" panose="02020603050405020304" pitchFamily="18" charset="0"/>
                <a:cs typeface="Times New Roman" panose="02020603050405020304" pitchFamily="18" charset="0"/>
              </a:rPr>
              <a:t>Municipal Pension Plan funding status at 6/30/2016 was 36.15% at 6/30/2025 it is 50.55%.</a:t>
            </a:r>
          </a:p>
          <a:p>
            <a:pPr lvl="2" algn="just"/>
            <a:r>
              <a:rPr lang="en-US" sz="2900" dirty="0">
                <a:latin typeface="Times New Roman" panose="02020603050405020304" pitchFamily="18" charset="0"/>
                <a:cs typeface="Times New Roman" panose="02020603050405020304" pitchFamily="18" charset="0"/>
              </a:rPr>
              <a:t>SRP Pension Plan funding status at 6/30/2016 was 43.75% at 6/30/2025 it is 56.35%</a:t>
            </a:r>
          </a:p>
          <a:p>
            <a:pPr marL="0" indent="0" algn="just">
              <a:buNone/>
            </a:pPr>
            <a:r>
              <a:rPr lang="en-US" sz="2900" dirty="0">
                <a:latin typeface="Times New Roman" panose="02020603050405020304" pitchFamily="18" charset="0"/>
                <a:cs typeface="Times New Roman" panose="02020603050405020304" pitchFamily="18" charset="0"/>
              </a:rPr>
              <a:t> </a:t>
            </a:r>
          </a:p>
          <a:p>
            <a:pPr algn="just"/>
            <a:r>
              <a:rPr lang="en-US" sz="2900" dirty="0">
                <a:latin typeface="Times New Roman" panose="02020603050405020304" pitchFamily="18" charset="0"/>
                <a:cs typeface="Times New Roman" panose="02020603050405020304" pitchFamily="18" charset="0"/>
              </a:rPr>
              <a:t>Continue to make capital investments and improvements to infrastructure.</a:t>
            </a:r>
          </a:p>
          <a:p>
            <a:pPr lvl="1" algn="just"/>
            <a:r>
              <a:rPr lang="en-US" sz="2900" dirty="0">
                <a:latin typeface="Times New Roman" panose="02020603050405020304" pitchFamily="18" charset="0"/>
                <a:cs typeface="Times New Roman" panose="02020603050405020304" pitchFamily="18" charset="0"/>
              </a:rPr>
              <a:t>Capital acquisition budget proposed at $548,500.</a:t>
            </a:r>
          </a:p>
          <a:p>
            <a:pPr lvl="1" algn="just"/>
            <a:r>
              <a:rPr lang="en-US" sz="2900" dirty="0">
                <a:latin typeface="Times New Roman" panose="02020603050405020304" pitchFamily="18" charset="0"/>
                <a:cs typeface="Times New Roman" panose="02020603050405020304" pitchFamily="18" charset="0"/>
              </a:rPr>
              <a:t>Road paving budget increase to $800,000.  Total projected road work to be $1.2 Million so we can get reimbursed $400,000 from the State of RI.  This will mark the 3rd year in a row that the annual operating will include an investment in the infrastructure.  </a:t>
            </a:r>
          </a:p>
          <a:p>
            <a:pPr lvl="1" algn="just"/>
            <a:r>
              <a:rPr lang="en-US" sz="2900" dirty="0">
                <a:latin typeface="Times New Roman" panose="02020603050405020304" pitchFamily="18" charset="0"/>
                <a:cs typeface="Times New Roman" panose="02020603050405020304" pitchFamily="18" charset="0"/>
              </a:rPr>
              <a:t>Investment in the School infrastructure through inclusion of the debt service payment of $1,235,825 for the new $25Million School Bond (budgeted net of $375K estimated interest income).  </a:t>
            </a:r>
          </a:p>
        </p:txBody>
      </p:sp>
    </p:spTree>
    <p:extLst>
      <p:ext uri="{BB962C8B-B14F-4D97-AF65-F5344CB8AC3E}">
        <p14:creationId xmlns:p14="http://schemas.microsoft.com/office/powerpoint/2010/main" val="1188414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8B3E0-0982-4C0F-995C-3DF0F11D56F3}"/>
              </a:ext>
            </a:extLst>
          </p:cNvPr>
          <p:cNvSpPr>
            <a:spLocks noGrp="1"/>
          </p:cNvSpPr>
          <p:nvPr>
            <p:ph type="title"/>
          </p:nvPr>
        </p:nvSpPr>
        <p:spPr>
          <a:xfrm>
            <a:off x="1028700" y="365126"/>
            <a:ext cx="10325100" cy="539750"/>
          </a:xfrm>
        </p:spPr>
        <p:txBody>
          <a:bodyPr>
            <a:normAutofit fontScale="90000"/>
          </a:bodyPr>
          <a:lstStyle/>
          <a:p>
            <a:pPr algn="ctr"/>
            <a:r>
              <a:rPr lang="en-US" b="1" dirty="0">
                <a:solidFill>
                  <a:srgbClr val="0070C0"/>
                </a:solidFill>
              </a:rPr>
              <a:t>REVENUE PROPOSAL</a:t>
            </a:r>
          </a:p>
        </p:txBody>
      </p:sp>
      <p:graphicFrame>
        <p:nvGraphicFramePr>
          <p:cNvPr id="6" name="Content Placeholder 5">
            <a:extLst>
              <a:ext uri="{FF2B5EF4-FFF2-40B4-BE49-F238E27FC236}">
                <a16:creationId xmlns:a16="http://schemas.microsoft.com/office/drawing/2014/main" id="{4D05160B-5A47-4998-9B18-F719FD6921DB}"/>
              </a:ext>
            </a:extLst>
          </p:cNvPr>
          <p:cNvGraphicFramePr>
            <a:graphicFrameLocks noGrp="1"/>
          </p:cNvGraphicFramePr>
          <p:nvPr>
            <p:ph idx="1"/>
            <p:extLst>
              <p:ext uri="{D42A27DB-BD31-4B8C-83A1-F6EECF244321}">
                <p14:modId xmlns:p14="http://schemas.microsoft.com/office/powerpoint/2010/main" val="2157473920"/>
              </p:ext>
            </p:extLst>
          </p:nvPr>
        </p:nvGraphicFramePr>
        <p:xfrm>
          <a:off x="857250" y="1085850"/>
          <a:ext cx="10496550" cy="50911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25050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85C09-B030-4D57-A680-6544B2920CAD}"/>
              </a:ext>
            </a:extLst>
          </p:cNvPr>
          <p:cNvSpPr>
            <a:spLocks noGrp="1"/>
          </p:cNvSpPr>
          <p:nvPr>
            <p:ph type="title"/>
          </p:nvPr>
        </p:nvSpPr>
        <p:spPr>
          <a:xfrm>
            <a:off x="1066800" y="365126"/>
            <a:ext cx="10287000" cy="558800"/>
          </a:xfrm>
        </p:spPr>
        <p:txBody>
          <a:bodyPr>
            <a:noAutofit/>
          </a:bodyPr>
          <a:lstStyle/>
          <a:p>
            <a:pPr algn="ctr"/>
            <a:r>
              <a:rPr lang="en-US" sz="4000" b="1" dirty="0">
                <a:solidFill>
                  <a:srgbClr val="0070C0"/>
                </a:solidFill>
              </a:rPr>
              <a:t>EXPENDITURE PROPOSAL</a:t>
            </a:r>
          </a:p>
        </p:txBody>
      </p:sp>
      <p:graphicFrame>
        <p:nvGraphicFramePr>
          <p:cNvPr id="6" name="Content Placeholder 5">
            <a:extLst>
              <a:ext uri="{FF2B5EF4-FFF2-40B4-BE49-F238E27FC236}">
                <a16:creationId xmlns:a16="http://schemas.microsoft.com/office/drawing/2014/main" id="{8DDE82DC-3D29-49E8-84A9-6051706AE9E4}"/>
              </a:ext>
            </a:extLst>
          </p:cNvPr>
          <p:cNvGraphicFramePr>
            <a:graphicFrameLocks noGrp="1"/>
          </p:cNvGraphicFramePr>
          <p:nvPr>
            <p:ph idx="1"/>
            <p:extLst>
              <p:ext uri="{D42A27DB-BD31-4B8C-83A1-F6EECF244321}">
                <p14:modId xmlns:p14="http://schemas.microsoft.com/office/powerpoint/2010/main" val="3186333937"/>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9833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641</Words>
  <Application>Microsoft Office PowerPoint</Application>
  <PresentationFormat>Widescreen</PresentationFormat>
  <Paragraphs>62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PowerPoint Presentation</vt:lpstr>
      <vt:lpstr>  SUMMARY OVERVIEW FISCAL 2027 PROPOSED BUDGET   </vt:lpstr>
      <vt:lpstr>  SUMMARY OVERVIEW FISCAL 2027 PROPOSED BUDGET   </vt:lpstr>
      <vt:lpstr>  SUMMARY OVERVIEW FISCAL 2027 PROPOSED BUDGET   </vt:lpstr>
      <vt:lpstr>  SUMMARY OVERVIEW FISCAL 2027 PROPOSED BUDGET   </vt:lpstr>
      <vt:lpstr>REVENUE PROPOSAL</vt:lpstr>
      <vt:lpstr>EXPENDITURE PROPOSAL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Civetti</dc:creator>
  <cp:lastModifiedBy>Robert Civetti</cp:lastModifiedBy>
  <cp:revision>12</cp:revision>
  <cp:lastPrinted>2026-03-20T19:23:59Z</cp:lastPrinted>
  <dcterms:created xsi:type="dcterms:W3CDTF">2026-03-20T17:36:26Z</dcterms:created>
  <dcterms:modified xsi:type="dcterms:W3CDTF">2026-03-20T19:24:30Z</dcterms:modified>
</cp:coreProperties>
</file>