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71" r:id="rId2"/>
    <p:sldId id="261" r:id="rId3"/>
    <p:sldId id="270" r:id="rId4"/>
    <p:sldId id="263" r:id="rId5"/>
    <p:sldId id="269" r:id="rId6"/>
    <p:sldId id="262" r:id="rId7"/>
    <p:sldId id="268" r:id="rId8"/>
    <p:sldId id="267" r:id="rId9"/>
    <p:sldId id="266" r:id="rId10"/>
    <p:sldId id="265" r:id="rId11"/>
    <p:sldId id="272" r:id="rId12"/>
    <p:sldId id="273" r:id="rId13"/>
    <p:sldId id="260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751F-530A-44A4-99A2-87B72F9D3B3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CB43-EFCF-407E-8C81-E3985FADC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5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751F-530A-44A4-99A2-87B72F9D3B3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CB43-EFCF-407E-8C81-E3985FADC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2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751F-530A-44A4-99A2-87B72F9D3B3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CB43-EFCF-407E-8C81-E3985FADC7E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5106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751F-530A-44A4-99A2-87B72F9D3B3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CB43-EFCF-407E-8C81-E3985FADC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97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751F-530A-44A4-99A2-87B72F9D3B3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CB43-EFCF-407E-8C81-E3985FADC7E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7749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751F-530A-44A4-99A2-87B72F9D3B3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CB43-EFCF-407E-8C81-E3985FADC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0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751F-530A-44A4-99A2-87B72F9D3B3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CB43-EFCF-407E-8C81-E3985FADC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91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751F-530A-44A4-99A2-87B72F9D3B3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CB43-EFCF-407E-8C81-E3985FADC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8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751F-530A-44A4-99A2-87B72F9D3B3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CB43-EFCF-407E-8C81-E3985FADC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4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751F-530A-44A4-99A2-87B72F9D3B3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CB43-EFCF-407E-8C81-E3985FADC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85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751F-530A-44A4-99A2-87B72F9D3B3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CB43-EFCF-407E-8C81-E3985FADC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6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751F-530A-44A4-99A2-87B72F9D3B3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CB43-EFCF-407E-8C81-E3985FADC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2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751F-530A-44A4-99A2-87B72F9D3B3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CB43-EFCF-407E-8C81-E3985FADC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9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751F-530A-44A4-99A2-87B72F9D3B3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CB43-EFCF-407E-8C81-E3985FADC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8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751F-530A-44A4-99A2-87B72F9D3B3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CB43-EFCF-407E-8C81-E3985FADC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4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CB43-EFCF-407E-8C81-E3985FADC7E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751F-530A-44A4-99A2-87B72F9D3B38}" type="datetimeFigureOut">
              <a:rPr lang="en-US" smtClean="0"/>
              <a:t>4/1/2021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4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D751F-530A-44A4-99A2-87B72F9D3B3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DBCB43-EFCF-407E-8C81-E3985FADC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0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153298" y="5257801"/>
            <a:ext cx="8567352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>        </a:t>
            </a:r>
            <a:r>
              <a:rPr lang="en-US" altLang="en-US" sz="4400" b="1" dirty="0" err="1" smtClean="0"/>
              <a:t>Coventry,RI</a:t>
            </a:r>
            <a:r>
              <a:rPr lang="en-US" altLang="en-US" sz="4400" b="1" dirty="0" smtClean="0"/>
              <a:t/>
            </a:r>
            <a:br>
              <a:rPr lang="en-US" altLang="en-US" sz="4400" b="1" dirty="0" smtClean="0"/>
            </a:br>
            <a:r>
              <a:rPr lang="en-US" altLang="en-US" sz="4400" b="1" dirty="0" smtClean="0"/>
              <a:t>           Budget FY 22</a:t>
            </a:r>
            <a:br>
              <a:rPr lang="en-US" altLang="en-US" sz="4400" b="1" dirty="0" smtClean="0"/>
            </a:br>
            <a:r>
              <a:rPr lang="en-US" altLang="en-US" sz="1000" b="1" dirty="0" smtClean="0"/>
              <a:t>                                                  Ed Warzycha, Interim Town Manager  -  Lisa Mills, Finance Director</a:t>
            </a:r>
            <a:endParaRPr lang="en-US" altLang="en-US" sz="4400" b="1" dirty="0"/>
          </a:p>
        </p:txBody>
      </p:sp>
      <p:pic>
        <p:nvPicPr>
          <p:cNvPr id="1026" name="Picture 1" descr="seal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270" y="57665"/>
            <a:ext cx="5181600" cy="5041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20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44402" y="516924"/>
            <a:ext cx="8229600" cy="1143000"/>
          </a:xfrm>
        </p:spPr>
        <p:txBody>
          <a:bodyPr>
            <a:norm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US" altLang="en-US" b="1" dirty="0" smtClean="0"/>
              <a:t>Expenditures – Other</a:t>
            </a:r>
            <a:endParaRPr lang="en-US" altLang="en-US" b="1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219200" y="1929929"/>
            <a:ext cx="8421870" cy="3880773"/>
          </a:xfrm>
        </p:spPr>
        <p:txBody>
          <a:bodyPr/>
          <a:lstStyle/>
          <a:p>
            <a:r>
              <a:rPr lang="en-US" altLang="en-US" u="sng" dirty="0" smtClean="0"/>
              <a:t>Labor Contracts</a:t>
            </a:r>
          </a:p>
          <a:p>
            <a:pPr lvl="1"/>
            <a:r>
              <a:rPr lang="en-US" altLang="en-US" dirty="0" smtClean="0"/>
              <a:t>Town Police Contract will expire June 30, 2021</a:t>
            </a:r>
          </a:p>
          <a:p>
            <a:pPr lvl="1"/>
            <a:r>
              <a:rPr lang="en-US" altLang="en-US" dirty="0" smtClean="0"/>
              <a:t>Town C94 Union Contract will expire December 31, 2022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483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6692" y="345074"/>
            <a:ext cx="8822724" cy="1030645"/>
          </a:xfrm>
        </p:spPr>
        <p:txBody>
          <a:bodyPr/>
          <a:lstStyle/>
          <a:p>
            <a:r>
              <a:rPr lang="en-US" sz="3200" dirty="0" smtClean="0"/>
              <a:t>Increase In Expenditure- Sourced By Revenue</a:t>
            </a:r>
            <a:endParaRPr lang="en-US" sz="32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900518"/>
              </p:ext>
            </p:extLst>
          </p:nvPr>
        </p:nvGraphicFramePr>
        <p:xfrm>
          <a:off x="1865741" y="1806618"/>
          <a:ext cx="6524625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Worksheet" r:id="rId4" imgW="6524657" imgH="3505234" progId="Excel.Sheet.12">
                  <p:embed/>
                </p:oleObj>
              </mc:Choice>
              <mc:Fallback>
                <p:oleObj name="Worksheet" r:id="rId4" imgW="6524657" imgH="350523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65741" y="1806618"/>
                        <a:ext cx="6524625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6737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 of Total Increase In Revenue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849" y="1625128"/>
            <a:ext cx="6054809" cy="470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546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570" y="345990"/>
            <a:ext cx="8458200" cy="1103870"/>
          </a:xfrm>
        </p:spPr>
        <p:txBody>
          <a:bodyPr rtlCol="0">
            <a:norm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US" b="1" dirty="0"/>
              <a:t>Budget-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6248" y="1449860"/>
            <a:ext cx="8326522" cy="504155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Local governments are required to adopt balanced budgets by allocating resources in conformity with both polices and fiscal targets.  Budgets ensure spending follows a plan and supports government objectives.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dirty="0"/>
              <a:t>Meeting the objectives requires budget preparation based on several concepts recognizing accountability.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The Town uses current and prior year financials and budgets, State Aid information, service contracts, information on current revenues and expenditures, debt service commitments, collective bargaining agreements and multi-year capital budget plans in developing an operating budget that is responsible.  The Finance Department compiles each department’s budget by talking to the department heads and determining their future needs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67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US" altLang="en-US" b="1" dirty="0"/>
              <a:t>Budget- </a:t>
            </a:r>
            <a:r>
              <a:rPr lang="en-US" altLang="en-US" b="1" dirty="0" smtClean="0"/>
              <a:t>Summary</a:t>
            </a:r>
            <a:endParaRPr lang="en-US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383" y="1930400"/>
            <a:ext cx="7782953" cy="436633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General Government</a:t>
            </a:r>
          </a:p>
          <a:p>
            <a:pPr>
              <a:defRPr/>
            </a:pPr>
            <a:r>
              <a:rPr lang="en-US" dirty="0" smtClean="0"/>
              <a:t>Police - Public Safety </a:t>
            </a:r>
          </a:p>
          <a:p>
            <a:pPr>
              <a:defRPr/>
            </a:pPr>
            <a:r>
              <a:rPr lang="en-US" dirty="0" smtClean="0"/>
              <a:t>Public Works – Roads and Building Maintenance</a:t>
            </a:r>
          </a:p>
          <a:p>
            <a:pPr>
              <a:defRPr/>
            </a:pPr>
            <a:r>
              <a:rPr lang="en-US" dirty="0" smtClean="0"/>
              <a:t>Public Works – Building Official and Engineering</a:t>
            </a:r>
          </a:p>
          <a:p>
            <a:pPr>
              <a:defRPr/>
            </a:pPr>
            <a:r>
              <a:rPr lang="en-US" dirty="0" smtClean="0"/>
              <a:t>Planning and Development</a:t>
            </a:r>
          </a:p>
          <a:p>
            <a:pPr>
              <a:defRPr/>
            </a:pPr>
            <a:r>
              <a:rPr lang="en-US" dirty="0" smtClean="0"/>
              <a:t>Service Function Departments</a:t>
            </a:r>
          </a:p>
          <a:p>
            <a:pPr>
              <a:defRPr/>
            </a:pPr>
            <a:r>
              <a:rPr lang="en-US" dirty="0" smtClean="0"/>
              <a:t>Debt Service</a:t>
            </a:r>
          </a:p>
          <a:p>
            <a:pPr>
              <a:defRPr/>
            </a:pPr>
            <a:r>
              <a:rPr lang="en-US" dirty="0" smtClean="0"/>
              <a:t>Capital Outlay</a:t>
            </a:r>
          </a:p>
          <a:p>
            <a:pPr>
              <a:defRPr/>
            </a:pPr>
            <a:r>
              <a:rPr lang="en-US" dirty="0" smtClean="0"/>
              <a:t>Education</a:t>
            </a:r>
          </a:p>
        </p:txBody>
      </p:sp>
    </p:spTree>
    <p:extLst>
      <p:ext uri="{BB962C8B-B14F-4D97-AF65-F5344CB8AC3E}">
        <p14:creationId xmlns:p14="http://schemas.microsoft.com/office/powerpoint/2010/main" val="165155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842090" y="576648"/>
            <a:ext cx="8596668" cy="1029731"/>
          </a:xfrm>
        </p:spPr>
        <p:txBody>
          <a:bodyPr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en-US" altLang="en-US" b="1" dirty="0" smtClean="0"/>
              <a:t>FY22 Budget Drivers</a:t>
            </a:r>
            <a:endParaRPr lang="en-US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480" y="1606379"/>
            <a:ext cx="7988899" cy="434436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Revenue</a:t>
            </a:r>
          </a:p>
          <a:p>
            <a:pPr>
              <a:defRPr/>
            </a:pPr>
            <a:r>
              <a:rPr lang="en-US" dirty="0" smtClean="0"/>
              <a:t>Expenditures</a:t>
            </a:r>
          </a:p>
          <a:p>
            <a:pPr>
              <a:defRPr/>
            </a:pPr>
            <a:r>
              <a:rPr lang="en-US" dirty="0" smtClean="0"/>
              <a:t>Capital</a:t>
            </a:r>
          </a:p>
          <a:p>
            <a:pPr marL="457200" lvl="1" indent="0"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401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67714" y="568410"/>
            <a:ext cx="8229600" cy="994719"/>
          </a:xfrm>
        </p:spPr>
        <p:txBody>
          <a:bodyPr>
            <a:norm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US" altLang="en-US" b="1" dirty="0"/>
              <a:t>Budget-Revenue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482810" y="1563129"/>
            <a:ext cx="7791191" cy="447823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dirty="0" smtClean="0"/>
              <a:t>Revenues</a:t>
            </a:r>
          </a:p>
          <a:p>
            <a:r>
              <a:rPr lang="en-US" altLang="en-US" dirty="0" smtClean="0"/>
              <a:t>Property Taxes- Real</a:t>
            </a:r>
          </a:p>
          <a:p>
            <a:r>
              <a:rPr lang="en-US" altLang="en-US" dirty="0" smtClean="0"/>
              <a:t>Property Taxes- Tangible</a:t>
            </a:r>
          </a:p>
          <a:p>
            <a:r>
              <a:rPr lang="en-US" altLang="en-US" dirty="0" smtClean="0"/>
              <a:t>Motor Vehicle Taxes</a:t>
            </a:r>
          </a:p>
          <a:p>
            <a:r>
              <a:rPr lang="en-US" altLang="en-US" dirty="0" smtClean="0"/>
              <a:t>Fees and Charges</a:t>
            </a:r>
          </a:p>
          <a:p>
            <a:r>
              <a:rPr lang="en-US" altLang="en-US" dirty="0" smtClean="0"/>
              <a:t>Licenses and Permits</a:t>
            </a:r>
          </a:p>
          <a:p>
            <a:r>
              <a:rPr lang="en-US" altLang="en-US" dirty="0" smtClean="0"/>
              <a:t>State Aid</a:t>
            </a:r>
          </a:p>
          <a:p>
            <a:r>
              <a:rPr lang="en-US" altLang="en-US" dirty="0" smtClean="0"/>
              <a:t>Investment Income</a:t>
            </a:r>
          </a:p>
        </p:txBody>
      </p:sp>
    </p:spTree>
    <p:extLst>
      <p:ext uri="{BB962C8B-B14F-4D97-AF65-F5344CB8AC3E}">
        <p14:creationId xmlns:p14="http://schemas.microsoft.com/office/powerpoint/2010/main" val="138016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5373"/>
            <a:ext cx="8596668" cy="1359243"/>
          </a:xfrm>
        </p:spPr>
        <p:txBody>
          <a:bodyPr rtlCol="0">
            <a:no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US" sz="3600" b="1" dirty="0"/>
              <a:t/>
            </a:r>
            <a:br>
              <a:rPr lang="en-US" sz="3600" b="1" dirty="0"/>
            </a:br>
            <a:r>
              <a:rPr lang="en-US" b="1" dirty="0" smtClean="0"/>
              <a:t>Revenue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210962" y="2160589"/>
            <a:ext cx="8063040" cy="3880773"/>
          </a:xfrm>
        </p:spPr>
        <p:txBody>
          <a:bodyPr/>
          <a:lstStyle/>
          <a:p>
            <a:r>
              <a:rPr lang="en-US" altLang="en-US" dirty="0" smtClean="0"/>
              <a:t>Car Tax Reduction</a:t>
            </a:r>
          </a:p>
          <a:p>
            <a:pPr lvl="1"/>
            <a:r>
              <a:rPr lang="en-US" altLang="en-US" dirty="0" smtClean="0"/>
              <a:t>Decrease in number of taxable value (Net Assessed Value) – (approx. 11%)</a:t>
            </a:r>
          </a:p>
          <a:p>
            <a:pPr lvl="1"/>
            <a:r>
              <a:rPr lang="en-US" altLang="en-US" dirty="0" smtClean="0"/>
              <a:t>Current Tax State legislation provides for reimbursement- State Aid Section</a:t>
            </a:r>
          </a:p>
          <a:p>
            <a:r>
              <a:rPr lang="en-US" altLang="en-US" dirty="0" smtClean="0"/>
              <a:t>Investment Income Increase</a:t>
            </a:r>
          </a:p>
          <a:p>
            <a:r>
              <a:rPr lang="en-US" altLang="en-US" dirty="0" smtClean="0"/>
              <a:t>Recording and Land Trust Fees Increase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576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US" altLang="en-US" b="1" dirty="0"/>
              <a:t>Budget- Expenditure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962" y="1713470"/>
            <a:ext cx="8600303" cy="4412694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Expenditures</a:t>
            </a:r>
          </a:p>
          <a:p>
            <a:pPr>
              <a:defRPr/>
            </a:pPr>
            <a:r>
              <a:rPr lang="en-US" dirty="0" smtClean="0"/>
              <a:t>Operations</a:t>
            </a:r>
          </a:p>
          <a:p>
            <a:pPr>
              <a:defRPr/>
            </a:pPr>
            <a:r>
              <a:rPr lang="en-US" dirty="0" smtClean="0"/>
              <a:t>Personnel</a:t>
            </a:r>
          </a:p>
          <a:p>
            <a:pPr>
              <a:defRPr/>
            </a:pPr>
            <a:r>
              <a:rPr lang="en-US" dirty="0" smtClean="0"/>
              <a:t>Financing (Debt Service)</a:t>
            </a:r>
          </a:p>
          <a:p>
            <a:pPr>
              <a:defRPr/>
            </a:pPr>
            <a:r>
              <a:rPr lang="en-US" dirty="0" smtClean="0"/>
              <a:t>Schools</a:t>
            </a:r>
          </a:p>
          <a:p>
            <a:pPr>
              <a:defRPr/>
            </a:pPr>
            <a:r>
              <a:rPr lang="en-US" dirty="0" smtClean="0"/>
              <a:t>Assets and Infrastructure</a:t>
            </a:r>
          </a:p>
          <a:p>
            <a:pPr>
              <a:defRPr/>
            </a:pPr>
            <a:r>
              <a:rPr lang="en-US" dirty="0" smtClean="0"/>
              <a:t>Reserves (i.e. capital reserves, contingency reserves)- savings towards future large capital needs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017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77334" y="329514"/>
            <a:ext cx="8596668" cy="1235675"/>
          </a:xfrm>
        </p:spPr>
        <p:txBody>
          <a:bodyPr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en-US" altLang="en-US" b="1" dirty="0" smtClean="0"/>
              <a:t>Expenditures- Personnel</a:t>
            </a:r>
            <a:endParaRPr lang="en-US" altLang="en-US" b="1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194487" y="1252151"/>
            <a:ext cx="7939472" cy="54864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Salaries</a:t>
            </a:r>
          </a:p>
          <a:p>
            <a:pPr lvl="1"/>
            <a:r>
              <a:rPr lang="en-US" altLang="en-US" dirty="0" smtClean="0"/>
              <a:t>Union Contract (C94) approved March 2021.  Salaries increase 2% a year for FY20, FY21 and FY22.  This cumulative 6% increase is in the FY22 budget</a:t>
            </a:r>
          </a:p>
          <a:p>
            <a:pPr lvl="1"/>
            <a:r>
              <a:rPr lang="en-US" altLang="en-US" dirty="0" smtClean="0"/>
              <a:t>Management Salaries:  Management has not received a raise in 3 years (FY19, FY20, FY21).  FY22 Budget includes an effective 1.67% per year for the years of no increase.  The FY22 Budget, therefore, reflects total raise of 5% for management.</a:t>
            </a:r>
          </a:p>
          <a:p>
            <a:pPr lvl="1"/>
            <a:r>
              <a:rPr lang="en-US" altLang="en-US" dirty="0" smtClean="0"/>
              <a:t>Police Contract- Salary increases 2% a year</a:t>
            </a:r>
            <a:endParaRPr lang="en-US" altLang="en-US" dirty="0"/>
          </a:p>
          <a:p>
            <a:r>
              <a:rPr lang="en-US" altLang="en-US" dirty="0" smtClean="0"/>
              <a:t>Health –We project a 4% increase in premiums </a:t>
            </a:r>
          </a:p>
          <a:p>
            <a:r>
              <a:rPr lang="en-US" altLang="en-US" dirty="0" smtClean="0"/>
              <a:t>Dental –We project a 0% increase in premiums</a:t>
            </a:r>
            <a:endParaRPr lang="en-US" altLang="en-US" dirty="0"/>
          </a:p>
          <a:p>
            <a:r>
              <a:rPr lang="en-US" altLang="en-US" dirty="0" smtClean="0"/>
              <a:t>Retirements</a:t>
            </a:r>
          </a:p>
          <a:p>
            <a:pPr lvl="1"/>
            <a:r>
              <a:rPr lang="en-US" altLang="en-US" dirty="0" smtClean="0"/>
              <a:t>Police- The actuary report is not in at this point.  We project a 2% increase</a:t>
            </a:r>
          </a:p>
          <a:p>
            <a:pPr lvl="1"/>
            <a:r>
              <a:rPr lang="en-US" altLang="en-US" dirty="0" smtClean="0"/>
              <a:t>Police OPEB- The actuary report is not in at this point.  We project a 4% increase</a:t>
            </a:r>
          </a:p>
          <a:p>
            <a:pPr lvl="1"/>
            <a:r>
              <a:rPr lang="en-US" altLang="en-US" dirty="0" smtClean="0"/>
              <a:t>Municipal Defined Benefit-  The actuary states a 2.84% increase</a:t>
            </a:r>
          </a:p>
          <a:p>
            <a:pPr lvl="1"/>
            <a:r>
              <a:rPr lang="en-US" altLang="en-US" dirty="0"/>
              <a:t>School Non-Teachers-The actuary report is not in at this point.  We project a </a:t>
            </a:r>
            <a:r>
              <a:rPr lang="en-US" altLang="en-US" dirty="0" smtClean="0"/>
              <a:t>.4</a:t>
            </a:r>
            <a:r>
              <a:rPr lang="en-US" altLang="en-US" dirty="0"/>
              <a:t>% </a:t>
            </a:r>
            <a:r>
              <a:rPr lang="en-US" altLang="en-US" dirty="0" smtClean="0"/>
              <a:t>increase.  This number will most likely need to change</a:t>
            </a:r>
          </a:p>
          <a:p>
            <a:pPr lvl="1"/>
            <a:r>
              <a:rPr lang="en-US" altLang="en-US" dirty="0" smtClean="0"/>
              <a:t>Municipal Section 414(H) Plan- This increased by 73% and is reflected in the departments separate budgets.  This is due to the Municipal Defined Benefit plan closed and all new employees enroll in this plan</a:t>
            </a:r>
            <a:endParaRPr lang="en-US" altLang="en-US" dirty="0"/>
          </a:p>
          <a:p>
            <a:pPr lvl="1"/>
            <a:endParaRPr lang="en-US" altLang="en-US" dirty="0" smtClean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017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US" b="1" dirty="0" smtClean="0"/>
              <a:t>Expenditures – Debt Service</a:t>
            </a:r>
            <a:endParaRPr lang="en-US" b="1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243914" y="2160589"/>
            <a:ext cx="8030088" cy="3880773"/>
          </a:xfrm>
        </p:spPr>
        <p:txBody>
          <a:bodyPr/>
          <a:lstStyle/>
          <a:p>
            <a:r>
              <a:rPr lang="en-US" altLang="en-US" dirty="0" smtClean="0"/>
              <a:t>Bond Debt Service</a:t>
            </a:r>
          </a:p>
          <a:p>
            <a:pPr lvl="1"/>
            <a:r>
              <a:rPr lang="en-US" altLang="en-US" dirty="0" smtClean="0"/>
              <a:t>Town Bond Debt Service $2,745,587 a 1.7% increase</a:t>
            </a:r>
          </a:p>
          <a:p>
            <a:pPr lvl="1"/>
            <a:r>
              <a:rPr lang="en-US" altLang="en-US" dirty="0" smtClean="0"/>
              <a:t>School Bond Debt Service $2,397,463 a 3.7% decrease</a:t>
            </a:r>
          </a:p>
          <a:p>
            <a:r>
              <a:rPr lang="en-US" altLang="en-US" dirty="0" smtClean="0"/>
              <a:t>Capital Lease Service</a:t>
            </a:r>
          </a:p>
          <a:p>
            <a:pPr lvl="1"/>
            <a:r>
              <a:rPr lang="en-US" altLang="en-US" dirty="0" smtClean="0"/>
              <a:t>Increase in Capital Lease </a:t>
            </a:r>
            <a:r>
              <a:rPr lang="en-US" altLang="en-US" dirty="0"/>
              <a:t>S</a:t>
            </a:r>
            <a:r>
              <a:rPr lang="en-US" altLang="en-US" dirty="0" smtClean="0"/>
              <a:t>ervice – estimated $130,000 </a:t>
            </a:r>
          </a:p>
          <a:p>
            <a:pPr lvl="1"/>
            <a:endParaRPr lang="en-US" altLang="en-US" dirty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809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US" b="1" dirty="0" smtClean="0"/>
              <a:t>Expenditures- Capital</a:t>
            </a:r>
            <a:endParaRPr lang="en-US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14" y="1828800"/>
            <a:ext cx="8320216" cy="47244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en-US" dirty="0" smtClean="0"/>
              <a:t>Capital Expenditures increase of $300,000 </a:t>
            </a:r>
          </a:p>
          <a:p>
            <a:pPr lvl="1">
              <a:defRPr/>
            </a:pPr>
            <a:r>
              <a:rPr lang="en-US" altLang="en-US" dirty="0" smtClean="0"/>
              <a:t>Allocation by department to be reviewed and approved</a:t>
            </a:r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Asphalt increase of $95,000 in Roads and Bridges department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170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320</TotalTime>
  <Words>566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Worksheet</vt:lpstr>
      <vt:lpstr>        Coventry,RI            Budget FY 22                                                   Ed Warzycha, Interim Town Manager  -  Lisa Mills, Finance Director</vt:lpstr>
      <vt:lpstr>Budget- Summary</vt:lpstr>
      <vt:lpstr>FY22 Budget Drivers</vt:lpstr>
      <vt:lpstr>Budget-Revenue</vt:lpstr>
      <vt:lpstr> Revenue </vt:lpstr>
      <vt:lpstr>Budget- Expenditure</vt:lpstr>
      <vt:lpstr>Expenditures- Personnel</vt:lpstr>
      <vt:lpstr>Expenditures – Debt Service</vt:lpstr>
      <vt:lpstr>Expenditures- Capital</vt:lpstr>
      <vt:lpstr>Expenditures – Other</vt:lpstr>
      <vt:lpstr>Increase In Expenditure- Sourced By Revenue</vt:lpstr>
      <vt:lpstr>Summary of Total Increase In Revenue</vt:lpstr>
      <vt:lpstr>Budget- Summary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Budget - Basics</dc:title>
  <dc:creator>Lisa Mills</dc:creator>
  <cp:lastModifiedBy>Edward T. Warzycha</cp:lastModifiedBy>
  <cp:revision>37</cp:revision>
  <cp:lastPrinted>2021-04-01T14:24:05Z</cp:lastPrinted>
  <dcterms:created xsi:type="dcterms:W3CDTF">2021-03-12T22:24:38Z</dcterms:created>
  <dcterms:modified xsi:type="dcterms:W3CDTF">2021-04-01T15:38:30Z</dcterms:modified>
</cp:coreProperties>
</file>