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12" r:id="rId2"/>
    <p:sldId id="313" r:id="rId3"/>
    <p:sldId id="315" r:id="rId4"/>
    <p:sldId id="330" r:id="rId5"/>
    <p:sldId id="331" r:id="rId6"/>
    <p:sldId id="306" r:id="rId7"/>
    <p:sldId id="307" r:id="rId8"/>
    <p:sldId id="317" r:id="rId9"/>
    <p:sldId id="319" r:id="rId10"/>
    <p:sldId id="321" r:id="rId11"/>
    <p:sldId id="320" r:id="rId12"/>
    <p:sldId id="322" r:id="rId13"/>
    <p:sldId id="324" r:id="rId14"/>
    <p:sldId id="325" r:id="rId15"/>
    <p:sldId id="326" r:id="rId16"/>
    <p:sldId id="327" r:id="rId17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 userDrawn="1">
          <p15:clr>
            <a:srgbClr val="A4A3A4"/>
          </p15:clr>
        </p15:guide>
        <p15:guide id="2" pos="292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13" autoAdjust="0"/>
    <p:restoredTop sz="94434" autoAdjust="0"/>
  </p:normalViewPr>
  <p:slideViewPr>
    <p:cSldViewPr>
      <p:cViewPr varScale="1">
        <p:scale>
          <a:sx n="70" d="100"/>
          <a:sy n="70" d="100"/>
        </p:scale>
        <p:origin x="115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8" d="100"/>
          <a:sy n="108" d="100"/>
        </p:scale>
        <p:origin x="-672" y="-96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742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3856CE-5A42-40D6-BA7F-D81E16E9208C}" type="datetimeFigureOut">
              <a:rPr lang="en-US" smtClean="0"/>
              <a:pPr/>
              <a:t>6/9/2015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657975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742" y="6657975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A4DCA6-BBB8-48A3-9985-41CD30488E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0618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42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DCF523-351F-4C39-9539-79ADEA086404}" type="datetimeFigureOut">
              <a:rPr lang="en-US" smtClean="0"/>
              <a:pPr/>
              <a:t>6/9/2015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30577"/>
            <a:ext cx="7435850" cy="3154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657975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42" y="6657975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56D02D-1254-4493-9EFC-EFC6D622ED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245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F192-C338-478A-A23E-C51B98330694}" type="datetimeFigureOut">
              <a:rPr lang="en-US" smtClean="0"/>
              <a:pPr/>
              <a:t>6/9/2015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8A72A-6753-454F-9D55-48FF4A444D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F192-C338-478A-A23E-C51B98330694}" type="datetimeFigureOut">
              <a:rPr lang="en-US" smtClean="0"/>
              <a:pPr/>
              <a:t>6/9/2015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8A72A-6753-454F-9D55-48FF4A444D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F192-C338-478A-A23E-C51B98330694}" type="datetimeFigureOut">
              <a:rPr lang="en-US" smtClean="0"/>
              <a:pPr/>
              <a:t>6/9/2015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8A72A-6753-454F-9D55-48FF4A444D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F192-C338-478A-A23E-C51B98330694}" type="datetimeFigureOut">
              <a:rPr lang="en-US" smtClean="0"/>
              <a:pPr/>
              <a:t>6/9/2015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8A72A-6753-454F-9D55-48FF4A444D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F192-C338-478A-A23E-C51B98330694}" type="datetimeFigureOut">
              <a:rPr lang="en-US" smtClean="0"/>
              <a:pPr/>
              <a:t>6/9/2015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8A72A-6753-454F-9D55-48FF4A444D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F192-C338-478A-A23E-C51B98330694}" type="datetimeFigureOut">
              <a:rPr lang="en-US" smtClean="0"/>
              <a:pPr/>
              <a:t>6/9/2015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8A72A-6753-454F-9D55-48FF4A444D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F192-C338-478A-A23E-C51B98330694}" type="datetimeFigureOut">
              <a:rPr lang="en-US" smtClean="0"/>
              <a:pPr/>
              <a:t>6/9/2015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8A72A-6753-454F-9D55-48FF4A444D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F192-C338-478A-A23E-C51B98330694}" type="datetimeFigureOut">
              <a:rPr lang="en-US" smtClean="0"/>
              <a:pPr/>
              <a:t>6/9/2015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8A72A-6753-454F-9D55-48FF4A444D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F192-C338-478A-A23E-C51B98330694}" type="datetimeFigureOut">
              <a:rPr lang="en-US" smtClean="0"/>
              <a:pPr/>
              <a:t>6/9/2015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8A72A-6753-454F-9D55-48FF4A444D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F192-C338-478A-A23E-C51B98330694}" type="datetimeFigureOut">
              <a:rPr lang="en-US" smtClean="0"/>
              <a:pPr/>
              <a:t>6/9/2015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8A72A-6753-454F-9D55-48FF4A444D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F192-C338-478A-A23E-C51B98330694}" type="datetimeFigureOut">
              <a:rPr lang="en-US" smtClean="0"/>
              <a:pPr/>
              <a:t>6/9/2015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8A72A-6753-454F-9D55-48FF4A444D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0F192-C338-478A-A23E-C51B98330694}" type="datetimeFigureOut">
              <a:rPr lang="en-US" smtClean="0"/>
              <a:pPr/>
              <a:t>6/9/2015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8A72A-6753-454F-9D55-48FF4A444D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419100" y="5105400"/>
            <a:ext cx="8382000" cy="944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 June 9, 2015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2362200"/>
            <a:ext cx="8229600" cy="2438400"/>
          </a:xfrm>
          <a:solidFill>
            <a:srgbClr val="C00000"/>
          </a:solidFill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en-US" sz="19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FY 2015/2016</a:t>
            </a:r>
          </a:p>
          <a:p>
            <a:pPr algn="ctr">
              <a:buNone/>
            </a:pPr>
            <a:r>
              <a:rPr lang="en-US" sz="19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Coventry School Committee’s</a:t>
            </a:r>
          </a:p>
          <a:p>
            <a:pPr algn="ctr">
              <a:buNone/>
            </a:pPr>
            <a:r>
              <a:rPr lang="en-US" sz="19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Recommended Budget</a:t>
            </a:r>
          </a:p>
          <a:p>
            <a:pPr>
              <a:buNone/>
            </a:pPr>
            <a:endParaRPr lang="en-US" sz="5100" dirty="0" smtClean="0"/>
          </a:p>
          <a:p>
            <a:pPr>
              <a:buNone/>
            </a:pPr>
            <a:r>
              <a:rPr lang="en-US" sz="5100" dirty="0" smtClean="0"/>
              <a:t>              </a:t>
            </a:r>
          </a:p>
          <a:p>
            <a:pPr algn="ctr">
              <a:buNone/>
            </a:pPr>
            <a:r>
              <a:rPr lang="en-US" sz="5100" dirty="0" smtClean="0"/>
              <a:t>               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28600"/>
            <a:ext cx="3124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523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Potential Program/Services Reduction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1" y="1417638"/>
            <a:ext cx="8229600" cy="47085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81600" y="6083538"/>
            <a:ext cx="3407391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Total:   $689,450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75397" y="5615656"/>
            <a:ext cx="8135203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533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564" y="99219"/>
            <a:ext cx="8620836" cy="1143000"/>
          </a:xfrm>
          <a:solidFill>
            <a:srgbClr val="C00000"/>
          </a:solidFill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Coventry Public Schools 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Maintenance Fleet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58202"/>
            <a:ext cx="3048000" cy="19812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371328"/>
            <a:ext cx="2641600" cy="1981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64" y="3377549"/>
            <a:ext cx="2982036" cy="1600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570" y="3377549"/>
            <a:ext cx="2739030" cy="1600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800" y="3377549"/>
            <a:ext cx="2768600" cy="1600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800" y="1395484"/>
            <a:ext cx="2768600" cy="1828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066755"/>
            <a:ext cx="2971800" cy="1600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272" y="5046260"/>
            <a:ext cx="2697328" cy="16206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272" y="5057917"/>
            <a:ext cx="2748128" cy="160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338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Local</a:t>
            </a:r>
            <a:r>
              <a:rPr lang="en-US" dirty="0" smtClean="0"/>
              <a:t> Tax Allocation History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6819761"/>
              </p:ext>
            </p:extLst>
          </p:nvPr>
        </p:nvGraphicFramePr>
        <p:xfrm>
          <a:off x="152401" y="789757"/>
          <a:ext cx="8839198" cy="5338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599"/>
                <a:gridCol w="1752600"/>
                <a:gridCol w="1447800"/>
                <a:gridCol w="2971800"/>
                <a:gridCol w="1295399"/>
              </a:tblGrid>
              <a:tr h="80803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Year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Town Budget*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%</a:t>
                      </a:r>
                      <a:r>
                        <a:rPr lang="en-US" sz="2400" baseline="0" dirty="0" smtClean="0"/>
                        <a:t> Increase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School Department</a:t>
                      </a:r>
                      <a:r>
                        <a:rPr lang="en-US" sz="2400" baseline="0" dirty="0" smtClean="0"/>
                        <a:t> Budget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%</a:t>
                      </a:r>
                      <a:r>
                        <a:rPr lang="en-US" sz="2400" baseline="0" dirty="0" smtClean="0"/>
                        <a:t> Increase</a:t>
                      </a:r>
                      <a:endParaRPr lang="en-US" sz="2400" dirty="0"/>
                    </a:p>
                  </a:txBody>
                  <a:tcPr/>
                </a:tc>
              </a:tr>
              <a:tr h="46154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FY 09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$17,544,927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$41,580,728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-</a:t>
                      </a:r>
                      <a:endParaRPr lang="en-US" sz="2400" dirty="0"/>
                    </a:p>
                  </a:txBody>
                  <a:tcPr/>
                </a:tc>
              </a:tr>
              <a:tr h="46154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FY</a:t>
                      </a:r>
                      <a:r>
                        <a:rPr lang="en-US" sz="2400" baseline="0" dirty="0" smtClean="0"/>
                        <a:t> 10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$18,132,704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3%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$41,580,728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0%</a:t>
                      </a:r>
                      <a:endParaRPr lang="en-US" sz="2400" dirty="0"/>
                    </a:p>
                  </a:txBody>
                  <a:tcPr/>
                </a:tc>
              </a:tr>
              <a:tr h="46154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FY 11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$18,627,374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3%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$41,580,728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0%</a:t>
                      </a:r>
                      <a:endParaRPr lang="en-US" sz="2400" dirty="0"/>
                    </a:p>
                  </a:txBody>
                  <a:tcPr/>
                </a:tc>
              </a:tr>
              <a:tr h="46154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FY 12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$20,803,863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12%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$41,580,728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0%</a:t>
                      </a:r>
                      <a:endParaRPr lang="en-US" sz="2400" dirty="0"/>
                    </a:p>
                  </a:txBody>
                  <a:tcPr/>
                </a:tc>
              </a:tr>
              <a:tr h="46154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FY 13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$21,316,693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2%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$41,580,728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0%</a:t>
                      </a:r>
                      <a:endParaRPr lang="en-US" sz="2400" dirty="0"/>
                    </a:p>
                  </a:txBody>
                  <a:tcPr/>
                </a:tc>
              </a:tr>
              <a:tr h="46154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FY 14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$22,836,259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7%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$42,480,728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2%</a:t>
                      </a:r>
                      <a:endParaRPr lang="en-US" sz="2400" dirty="0"/>
                    </a:p>
                  </a:txBody>
                  <a:tcPr/>
                </a:tc>
              </a:tr>
              <a:tr h="46154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FY 15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$24,787,927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9%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$42,480,728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0%</a:t>
                      </a:r>
                      <a:endParaRPr lang="en-US" sz="2400" dirty="0"/>
                    </a:p>
                  </a:txBody>
                  <a:tcPr/>
                </a:tc>
              </a:tr>
              <a:tr h="46154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FY 16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$28,382,255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15%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$42,480,728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0%</a:t>
                      </a:r>
                      <a:endParaRPr lang="en-US" sz="2400" dirty="0"/>
                    </a:p>
                  </a:txBody>
                  <a:tcPr/>
                </a:tc>
              </a:tr>
              <a:tr h="46154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TOTAL Increase </a:t>
                      </a:r>
                      <a:endParaRPr lang="en-US" sz="2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$10,837,328</a:t>
                      </a:r>
                      <a:endParaRPr lang="en-US" sz="2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62%</a:t>
                      </a:r>
                      <a:endParaRPr lang="en-US" sz="2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$900,000</a:t>
                      </a:r>
                      <a:endParaRPr lang="en-US" sz="2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2%</a:t>
                      </a:r>
                      <a:endParaRPr lang="en-US" sz="2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62000" y="6400800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*Based on Town Audit and Town Financial Meeting Resolution.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6505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The school districts below spend more per pupil than Coventry…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Block Island, Little Compto</a:t>
            </a:r>
            <a:r>
              <a:rPr lang="en-US" dirty="0"/>
              <a:t>n</a:t>
            </a:r>
            <a:r>
              <a:rPr lang="en-US" dirty="0" smtClean="0"/>
              <a:t>, Jamestown, Exeter West Greenwich, Newport, Narragansett, Westerly, South Kingstown, Warwick, Central Falls, Johnston, Lincoln, </a:t>
            </a:r>
            <a:r>
              <a:rPr lang="en-US" dirty="0" err="1" smtClean="0"/>
              <a:t>Chariho</a:t>
            </a:r>
            <a:r>
              <a:rPr lang="en-US" dirty="0" smtClean="0"/>
              <a:t>, Providence, Foster-</a:t>
            </a:r>
            <a:r>
              <a:rPr lang="en-US" dirty="0" err="1" smtClean="0"/>
              <a:t>Glocester</a:t>
            </a:r>
            <a:r>
              <a:rPr lang="en-US" dirty="0" smtClean="0"/>
              <a:t>, Tiverton, West Warwick, Middletown, Bristol-Warren, North Providence, North Kingstown, Smithfield, Portsmouth, East Greenwich, Scituate, Barrington &amp; Cranston </a:t>
            </a:r>
          </a:p>
          <a:p>
            <a:pPr marL="0" indent="0" algn="ctr">
              <a:buNone/>
            </a:pPr>
            <a:r>
              <a:rPr lang="en-US" sz="6000" dirty="0" smtClean="0">
                <a:solidFill>
                  <a:srgbClr val="FF0000"/>
                </a:solidFill>
              </a:rPr>
              <a:t>28</a:t>
            </a:r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497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ONLY the following school districts spend less per pupil than Coventry…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East Providence, North Smithfield, </a:t>
            </a:r>
            <a:r>
              <a:rPr lang="en-US" dirty="0" err="1" smtClean="0"/>
              <a:t>Burriville</a:t>
            </a:r>
            <a:r>
              <a:rPr lang="en-US" dirty="0" smtClean="0"/>
              <a:t>, Pawtucket, Woonsocket &amp; Cumberland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6000" dirty="0" smtClean="0">
                <a:solidFill>
                  <a:srgbClr val="FF0000"/>
                </a:solidFill>
              </a:rPr>
              <a:t>6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716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  <a:solidFill>
            <a:srgbClr val="C00000"/>
          </a:solidFill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If Coventry we just allocated the </a:t>
            </a:r>
            <a:br>
              <a:rPr lang="en-US" sz="4000" b="1" dirty="0" smtClean="0">
                <a:solidFill>
                  <a:schemeClr val="bg1"/>
                </a:solidFill>
              </a:rPr>
            </a:br>
            <a:r>
              <a:rPr lang="en-US" sz="4000" b="1" dirty="0" smtClean="0">
                <a:solidFill>
                  <a:schemeClr val="bg1"/>
                </a:solidFill>
              </a:rPr>
              <a:t>state average per pupil </a:t>
            </a:r>
            <a:br>
              <a:rPr lang="en-US" sz="4000" b="1" dirty="0" smtClean="0">
                <a:solidFill>
                  <a:schemeClr val="bg1"/>
                </a:solidFill>
              </a:rPr>
            </a:br>
            <a:r>
              <a:rPr lang="en-US" sz="4000" b="1" dirty="0" smtClean="0">
                <a:solidFill>
                  <a:schemeClr val="bg1"/>
                </a:solidFill>
              </a:rPr>
              <a:t>(additional $1,494)…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000" b="1" dirty="0" smtClean="0"/>
              <a:t>Additional</a:t>
            </a:r>
            <a:endParaRPr lang="en-US" sz="4000" b="1" dirty="0"/>
          </a:p>
          <a:p>
            <a:pPr marL="0" indent="0" algn="ctr">
              <a:buNone/>
            </a:pPr>
            <a:r>
              <a:rPr lang="en-US" sz="4000" b="1" dirty="0" smtClean="0"/>
              <a:t>$7,470,000 PER YEAR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7226827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49"/>
            <a:ext cx="9144000" cy="909851"/>
          </a:xfrm>
          <a:solidFill>
            <a:srgbClr val="C00000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Final Thoughts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1"/>
            <a:ext cx="9067800" cy="5943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How can Coventry continue/implement programs and services for students…or at least maintain?</a:t>
            </a:r>
          </a:p>
          <a:p>
            <a:r>
              <a:rPr lang="en-US" dirty="0" smtClean="0"/>
              <a:t>Will Coventry be the only community in RI without Full Day Kindergarten?</a:t>
            </a:r>
          </a:p>
          <a:p>
            <a:r>
              <a:rPr lang="en-US" dirty="0" smtClean="0"/>
              <a:t>How will teachers be trained on the new standards and assessment programs?</a:t>
            </a:r>
          </a:p>
          <a:p>
            <a:r>
              <a:rPr lang="en-US" dirty="0" smtClean="0"/>
              <a:t>What other programs/services will Coventry need to reduce?</a:t>
            </a:r>
          </a:p>
          <a:p>
            <a:r>
              <a:rPr lang="en-US" dirty="0" smtClean="0"/>
              <a:t>How will Coventry provide equitable opportunities and resources to students similar to the rest of the State?</a:t>
            </a:r>
          </a:p>
          <a:p>
            <a:r>
              <a:rPr lang="en-US" dirty="0" smtClean="0"/>
              <a:t>Does the community value education? Is mediocrity (at best) okay?</a:t>
            </a:r>
          </a:p>
          <a:p>
            <a:r>
              <a:rPr lang="en-US" dirty="0" smtClean="0"/>
              <a:t>How will the community at large be impacted by failing schools and limited resources/opportunities for students?</a:t>
            </a:r>
          </a:p>
          <a:p>
            <a:r>
              <a:rPr lang="en-US" dirty="0" smtClean="0"/>
              <a:t>Why would a young family want to move to Coventry?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681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85800"/>
            <a:ext cx="8229600" cy="5031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562600"/>
            <a:ext cx="3486150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1300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rgbClr val="C00000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Vision for the Future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219200"/>
            <a:ext cx="8229600" cy="5257799"/>
          </a:xfrm>
        </p:spPr>
        <p:txBody>
          <a:bodyPr/>
          <a:lstStyle/>
          <a:p>
            <a:r>
              <a:rPr lang="en-US" dirty="0" smtClean="0"/>
              <a:t>Increase Graduation Rate</a:t>
            </a:r>
          </a:p>
          <a:p>
            <a:r>
              <a:rPr lang="en-US" dirty="0" smtClean="0"/>
              <a:t>Increase Student Performance on State Assessments - PARCC</a:t>
            </a:r>
          </a:p>
          <a:p>
            <a:r>
              <a:rPr lang="en-US" dirty="0" smtClean="0"/>
              <a:t>Increase Student Performance on SAT</a:t>
            </a:r>
          </a:p>
          <a:p>
            <a:r>
              <a:rPr lang="en-US" dirty="0" smtClean="0"/>
              <a:t>Increase Attendance Rate</a:t>
            </a:r>
          </a:p>
          <a:p>
            <a:r>
              <a:rPr lang="en-US" dirty="0" smtClean="0"/>
              <a:t>Increase Percentage of Students Attending College</a:t>
            </a:r>
          </a:p>
          <a:p>
            <a:r>
              <a:rPr lang="en-US" dirty="0" smtClean="0"/>
              <a:t>Prepare Students for the Global Digital World</a:t>
            </a:r>
          </a:p>
        </p:txBody>
      </p:sp>
    </p:spTree>
    <p:extLst>
      <p:ext uri="{BB962C8B-B14F-4D97-AF65-F5344CB8AC3E}">
        <p14:creationId xmlns:p14="http://schemas.microsoft.com/office/powerpoint/2010/main" val="3088867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BUDGET SUMMARY</a:t>
            </a:r>
            <a:endParaRPr lang="en-US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533401" y="838200"/>
          <a:ext cx="8381999" cy="5251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599"/>
                <a:gridCol w="6705600"/>
                <a:gridCol w="1447800"/>
              </a:tblGrid>
              <a:tr h="142240">
                <a:tc rowSpan="1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Program/Initiative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Potential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Expenditure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cs typeface="Times New Roman"/>
                        </a:rPr>
                        <a:t>Town taxes in budget with no increase in town funds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$42,655,728</a:t>
                      </a:r>
                      <a:endParaRPr lang="en-US" sz="1800" b="1" dirty="0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Increases</a:t>
                      </a:r>
                      <a:r>
                        <a:rPr lang="en-US" sz="1800" b="1" baseline="0" dirty="0" smtClean="0"/>
                        <a:t> requested by School Committee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 smtClean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Statewide Transportation for EWG Career &amp; Tech Students 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cs typeface="Times New Roman"/>
                        </a:rPr>
                        <a:t>(6 Students - $18,000 = $108,000)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$16,000 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AFJROTC/NDCC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$250,000 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RtI Administrator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$115,000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Administrator Raises (Average of 2%)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$53,000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SRP Pension costs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$250,000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Achieve Licenses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$23,000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800" dirty="0" smtClean="0"/>
                        <a:t>High School Athletics (Lacrosse</a:t>
                      </a:r>
                      <a:r>
                        <a:rPr lang="en-US" sz="1800" baseline="0" dirty="0" smtClean="0"/>
                        <a:t> &amp; Girls’ Hockey)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$15,000</a:t>
                      </a: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Total increases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$722,000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Town taxes</a:t>
                      </a:r>
                      <a:r>
                        <a:rPr lang="en-US" b="1" baseline="0" dirty="0" smtClean="0"/>
                        <a:t> in </a:t>
                      </a:r>
                      <a:r>
                        <a:rPr lang="en-US" b="1" dirty="0" smtClean="0"/>
                        <a:t>Original Budget</a:t>
                      </a:r>
                      <a:r>
                        <a:rPr lang="en-US" b="1" baseline="0" dirty="0" smtClean="0"/>
                        <a:t> Submission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$43,377,728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786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BUDGET SUMMARY</a:t>
            </a:r>
            <a:endParaRPr lang="en-US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999894"/>
              </p:ext>
            </p:extLst>
          </p:nvPr>
        </p:nvGraphicFramePr>
        <p:xfrm>
          <a:off x="533401" y="838200"/>
          <a:ext cx="8381999" cy="483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599"/>
                <a:gridCol w="5410200"/>
                <a:gridCol w="2743200"/>
              </a:tblGrid>
              <a:tr h="142240">
                <a:tc rowSpan="1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Program/Initiative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Potential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Expenditure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/>
                        <a:t>Town taxes</a:t>
                      </a:r>
                      <a:r>
                        <a:rPr lang="en-US" sz="2000" b="1" baseline="0" dirty="0" smtClean="0"/>
                        <a:t> in </a:t>
                      </a:r>
                      <a:r>
                        <a:rPr lang="en-US" sz="2000" b="1" dirty="0" smtClean="0"/>
                        <a:t>Original Budget</a:t>
                      </a:r>
                      <a:r>
                        <a:rPr lang="en-US" sz="2000" b="1" baseline="0" dirty="0" smtClean="0"/>
                        <a:t> Submission 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$43,377,728</a:t>
                      </a:r>
                      <a:endParaRPr lang="en-US" sz="2000" b="1" dirty="0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Subsequent adjustments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 smtClean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000" dirty="0" smtClean="0"/>
                        <a:t>Reduction in</a:t>
                      </a:r>
                      <a:r>
                        <a:rPr lang="en-US" sz="2000" baseline="0" dirty="0" smtClean="0"/>
                        <a:t> state aid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$150,000 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Insurance increases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$40,000 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1.0 FTE Elementary Teacher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$80,000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Annex Insurance adjustment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($16,000)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cs typeface="Times New Roman"/>
                        </a:rPr>
                        <a:t>SRP pension removal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($250,000)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/>
                        <a:t>Total</a:t>
                      </a:r>
                      <a:r>
                        <a:rPr lang="en-US" sz="2000" b="1" baseline="0" dirty="0" smtClean="0"/>
                        <a:t> increase in town taxes requested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$726,000*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*Not yet approved by School Committee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545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3356"/>
            <a:ext cx="8229600" cy="1143000"/>
          </a:xfrm>
          <a:solidFill>
            <a:srgbClr val="C00000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BUDGET INCLUDES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930" y="1337242"/>
            <a:ext cx="8229600" cy="470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88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solidFill>
            <a:srgbClr val="C00000"/>
          </a:solidFill>
        </p:spPr>
        <p:txBody>
          <a:bodyPr/>
          <a:lstStyle/>
          <a:p>
            <a:r>
              <a:rPr lang="en-US" b="1" u="sng" dirty="0" smtClean="0">
                <a:solidFill>
                  <a:schemeClr val="bg1"/>
                </a:solidFill>
              </a:rPr>
              <a:t>ABSENT</a:t>
            </a:r>
            <a:r>
              <a:rPr lang="en-US" b="1" dirty="0" smtClean="0">
                <a:solidFill>
                  <a:schemeClr val="bg1"/>
                </a:solidFill>
              </a:rPr>
              <a:t> FROM BUDGET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164891"/>
              </p:ext>
            </p:extLst>
          </p:nvPr>
        </p:nvGraphicFramePr>
        <p:xfrm>
          <a:off x="533400" y="1447800"/>
          <a:ext cx="81534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0"/>
                <a:gridCol w="3276600"/>
              </a:tblGrid>
              <a:tr h="1169912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Program/Initiative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dirty="0" smtClean="0"/>
                        <a:t>Expenditure</a:t>
                      </a:r>
                      <a:endParaRPr lang="en-US" sz="2800" dirty="0"/>
                    </a:p>
                  </a:txBody>
                  <a:tcPr/>
                </a:tc>
              </a:tr>
              <a:tr h="1186161">
                <a:tc>
                  <a:txBody>
                    <a:bodyPr/>
                    <a:lstStyle/>
                    <a:p>
                      <a:r>
                        <a:rPr kumimoji="0" lang="en-US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Full Day Kindergarten 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Approximately</a:t>
                      </a:r>
                      <a:r>
                        <a:rPr lang="en-US" sz="3200" baseline="0" dirty="0" smtClean="0"/>
                        <a:t> $1.4 million</a:t>
                      </a:r>
                      <a:endParaRPr lang="en-US" sz="3200" dirty="0"/>
                    </a:p>
                  </a:txBody>
                  <a:tcPr/>
                </a:tc>
              </a:tr>
              <a:tr h="13015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3200" dirty="0" smtClean="0"/>
                        <a:t>Pre-School</a:t>
                      </a:r>
                      <a:r>
                        <a:rPr lang="en-US" sz="3200" baseline="0" dirty="0" smtClean="0"/>
                        <a:t> Reconfiguration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$255,000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9913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School Committee Request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fontAlgn="t">
              <a:spcBef>
                <a:spcPts val="0"/>
              </a:spcBef>
              <a:buNone/>
            </a:pPr>
            <a:endParaRPr lang="en-US" b="1" dirty="0" smtClean="0"/>
          </a:p>
          <a:p>
            <a:pPr marL="0" indent="0" algn="ctr" fontAlgn="t">
              <a:spcBef>
                <a:spcPts val="0"/>
              </a:spcBef>
              <a:buNone/>
            </a:pPr>
            <a:r>
              <a:rPr lang="en-US" sz="4000" b="1" dirty="0" smtClean="0"/>
              <a:t>Town </a:t>
            </a:r>
            <a:r>
              <a:rPr lang="en-US" sz="4000" b="1" dirty="0"/>
              <a:t>Allocation</a:t>
            </a:r>
            <a:endParaRPr lang="en-US" sz="4000" dirty="0">
              <a:latin typeface="Arial"/>
            </a:endParaRPr>
          </a:p>
          <a:p>
            <a:pPr marL="0" indent="0" algn="ctr" fontAlgn="t">
              <a:spcBef>
                <a:spcPts val="0"/>
              </a:spcBef>
              <a:buNone/>
            </a:pPr>
            <a:r>
              <a:rPr lang="en-US" sz="4000" b="1" dirty="0"/>
              <a:t>Revenue Increase </a:t>
            </a:r>
            <a:r>
              <a:rPr lang="en-US" sz="4000" b="1" dirty="0" smtClean="0"/>
              <a:t>Requested </a:t>
            </a:r>
            <a:endParaRPr lang="en-US" sz="4000" dirty="0">
              <a:latin typeface="Arial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1" dirty="0" smtClean="0"/>
              <a:t>  $</a:t>
            </a:r>
            <a:r>
              <a:rPr lang="en-US" sz="4000" b="1" dirty="0" smtClean="0"/>
              <a:t>646,000</a:t>
            </a:r>
            <a:endParaRPr lang="en-US" sz="4000" b="1" dirty="0" smtClean="0"/>
          </a:p>
          <a:p>
            <a:pPr marL="0" indent="0" algn="ctr">
              <a:spcBef>
                <a:spcPts val="0"/>
              </a:spcBef>
              <a:buNone/>
            </a:pPr>
            <a:endParaRPr lang="en-US" sz="4000" b="1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1" dirty="0" smtClean="0"/>
              <a:t>Town Council Approved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1" dirty="0" smtClean="0"/>
              <a:t>$0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790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2"/>
            <a:ext cx="8534400" cy="1143000"/>
          </a:xfrm>
          <a:solidFill>
            <a:srgbClr val="C00000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Impact of 0% Increase from Town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0359541"/>
              </p:ext>
            </p:extLst>
          </p:nvPr>
        </p:nvGraphicFramePr>
        <p:xfrm>
          <a:off x="228600" y="1798320"/>
          <a:ext cx="8610600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0"/>
                <a:gridCol w="3124200"/>
              </a:tblGrid>
              <a:tr h="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Program/Service/Staff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Cost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Requested Increase</a:t>
                      </a:r>
                      <a:r>
                        <a:rPr lang="en-US" sz="2800" baseline="0" dirty="0" smtClean="0"/>
                        <a:t> for Programs &amp; Services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$646,000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1.0 FTE Elementary</a:t>
                      </a:r>
                      <a:r>
                        <a:rPr lang="en-US" sz="2800" baseline="0" dirty="0" smtClean="0"/>
                        <a:t> Teacher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$80,000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Special</a:t>
                      </a:r>
                      <a:r>
                        <a:rPr lang="en-US" sz="2800" baseline="0" dirty="0" smtClean="0"/>
                        <a:t> Education Services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$TBD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Superintendent</a:t>
                      </a:r>
                      <a:r>
                        <a:rPr lang="en-US" sz="2800" baseline="0" dirty="0" smtClean="0"/>
                        <a:t> Search/Replacement</a:t>
                      </a:r>
                      <a:endParaRPr lang="en-US" sz="2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$TBD</a:t>
                      </a:r>
                      <a:endParaRPr lang="en-US" sz="2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Total Reduction</a:t>
                      </a:r>
                      <a:r>
                        <a:rPr lang="en-US" sz="4000" baseline="0" dirty="0" smtClean="0"/>
                        <a:t> / Cuts</a:t>
                      </a:r>
                      <a:endParaRPr lang="en-US" sz="4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$726,000 +</a:t>
                      </a:r>
                      <a:endParaRPr lang="en-US" sz="4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71935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6243</TotalTime>
  <Words>621</Words>
  <Application>Microsoft Office PowerPoint</Application>
  <PresentationFormat>On-screen Show (4:3)</PresentationFormat>
  <Paragraphs>166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Office Theme</vt:lpstr>
      <vt:lpstr> June 9, 2015</vt:lpstr>
      <vt:lpstr>PowerPoint Presentation</vt:lpstr>
      <vt:lpstr>Vision for the Future</vt:lpstr>
      <vt:lpstr>BUDGET SUMMARY</vt:lpstr>
      <vt:lpstr>BUDGET SUMMARY</vt:lpstr>
      <vt:lpstr>BUDGET INCLUDES</vt:lpstr>
      <vt:lpstr>ABSENT FROM BUDGET</vt:lpstr>
      <vt:lpstr>School Committee Request</vt:lpstr>
      <vt:lpstr>Impact of 0% Increase from Town</vt:lpstr>
      <vt:lpstr>Potential Program/Services Reduction</vt:lpstr>
      <vt:lpstr>Coventry Public Schools  Maintenance Fleet</vt:lpstr>
      <vt:lpstr>Local Tax Allocation History</vt:lpstr>
      <vt:lpstr>The school districts below spend more per pupil than Coventry…</vt:lpstr>
      <vt:lpstr>ONLY the following school districts spend less per pupil than Coventry…</vt:lpstr>
      <vt:lpstr>If Coventry we just allocated the  state average per pupil  (additional $1,494)…</vt:lpstr>
      <vt:lpstr>Final Thoughts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M. Convery</dc:creator>
  <cp:lastModifiedBy>AlmeidaMichael</cp:lastModifiedBy>
  <cp:revision>303</cp:revision>
  <cp:lastPrinted>2015-06-08T16:38:22Z</cp:lastPrinted>
  <dcterms:created xsi:type="dcterms:W3CDTF">2010-12-10T13:42:29Z</dcterms:created>
  <dcterms:modified xsi:type="dcterms:W3CDTF">2015-06-09T19:52:21Z</dcterms:modified>
</cp:coreProperties>
</file>