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61" r:id="rId2"/>
    <p:sldId id="260" r:id="rId3"/>
    <p:sldId id="257" r:id="rId4"/>
    <p:sldId id="258" r:id="rId5"/>
    <p:sldId id="259" r:id="rId6"/>
    <p:sldId id="262" r:id="rId7"/>
  </p:sldIdLst>
  <p:sldSz cx="7772400" cy="100584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4682DD9-DFF6-09F2-4271-BF23A024A9B3}" name="Winemiller, Jillian" initials="JW" userId="S::jwinemiller@jensenhughes.com::08373901-7e41-4b22-aed4-edf28e6fc62f"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A1728"/>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439A0B1-7C85-4B3B-B9CE-79BE536E9B69}" v="11" dt="2026-10-15T21:53:01.15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256" autoAdjust="0"/>
    <p:restoredTop sz="94660"/>
  </p:normalViewPr>
  <p:slideViewPr>
    <p:cSldViewPr snapToGrid="0" snapToObjects="1">
      <p:cViewPr varScale="1">
        <p:scale>
          <a:sx n="72" d="100"/>
          <a:sy n="72" d="100"/>
        </p:scale>
        <p:origin x="3054" y="5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13" Type="http://schemas.microsoft.com/office/2018/10/relationships/authors" Target="authors.xml"/><Relationship Id="rId3" Type="http://schemas.openxmlformats.org/officeDocument/2006/relationships/slide" Target="slides/slide2.xml"/><Relationship Id="rId7" Type="http://schemas.openxmlformats.org/officeDocument/2006/relationships/slide" Target="slides/slide6.xml"/><Relationship Id="rId12" Type="http://schemas.microsoft.com/office/2015/10/relationships/revisionInfo" Target="revisionInfo.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10/16/2026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10/16/2026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10/16/2026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10/16/2026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10/16/2026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10/16/2026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10/16/2026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AFDFDD8-2404-EA50-007E-7C8532DBC7DA}"/>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5F7EC01C-40B1-DB12-CD6C-CF866C370502}"/>
              </a:ext>
            </a:extLst>
          </p:cNvPr>
          <p:cNvSpPr/>
          <p:nvPr/>
        </p:nvSpPr>
        <p:spPr>
          <a:xfrm>
            <a:off x="2926080" y="-26505"/>
            <a:ext cx="4859572" cy="8959915"/>
          </a:xfrm>
          <a:prstGeom prst="rect">
            <a:avLst/>
          </a:prstGeom>
          <a:solidFill>
            <a:srgbClr val="0A172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9" name="Rectangle 8">
            <a:extLst>
              <a:ext uri="{FF2B5EF4-FFF2-40B4-BE49-F238E27FC236}">
                <a16:creationId xmlns:a16="http://schemas.microsoft.com/office/drawing/2014/main" id="{CB29B4D1-BD83-FBC0-09E3-92E8E2B3DD60}"/>
              </a:ext>
            </a:extLst>
          </p:cNvPr>
          <p:cNvSpPr/>
          <p:nvPr/>
        </p:nvSpPr>
        <p:spPr>
          <a:xfrm>
            <a:off x="0" y="-26203"/>
            <a:ext cx="2926080" cy="10084603"/>
          </a:xfrm>
          <a:prstGeom prst="rect">
            <a:avLst/>
          </a:prstGeom>
          <a:solidFill>
            <a:srgbClr val="0A172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2800" b="1">
                <a:solidFill>
                  <a:srgbClr val="FFFFFF"/>
                </a:solidFill>
              </a:defRPr>
            </a:pPr>
            <a:endParaRPr dirty="0"/>
          </a:p>
        </p:txBody>
      </p:sp>
      <p:sp>
        <p:nvSpPr>
          <p:cNvPr id="10" name="TextBox 9">
            <a:extLst>
              <a:ext uri="{FF2B5EF4-FFF2-40B4-BE49-F238E27FC236}">
                <a16:creationId xmlns:a16="http://schemas.microsoft.com/office/drawing/2014/main" id="{6B6E1719-1AF1-2F78-0AF2-A114DCFA58D5}"/>
              </a:ext>
            </a:extLst>
          </p:cNvPr>
          <p:cNvSpPr txBox="1"/>
          <p:nvPr/>
        </p:nvSpPr>
        <p:spPr>
          <a:xfrm>
            <a:off x="13251" y="1241367"/>
            <a:ext cx="7772401" cy="8079135"/>
          </a:xfrm>
          <a:prstGeom prst="rect">
            <a:avLst/>
          </a:prstGeom>
          <a:noFill/>
        </p:spPr>
        <p:txBody>
          <a:bodyPr wrap="square" rtlCol="0">
            <a:spAutoFit/>
          </a:bodyPr>
          <a:lstStyle/>
          <a:p>
            <a:pPr marL="285750" lvl="0" indent="-285750">
              <a:spcBef>
                <a:spcPts val="600"/>
              </a:spcBef>
              <a:buFont typeface="Arial" panose="020B0604020202020204" pitchFamily="34" charset="0"/>
              <a:buChar char="•"/>
            </a:pPr>
            <a:r>
              <a:rPr lang="en-US" dirty="0">
                <a:solidFill>
                  <a:schemeClr val="bg2"/>
                </a:solidFill>
              </a:rPr>
              <a:t>The budget is calculated at the highest level to provide a “worst case scenario”</a:t>
            </a:r>
          </a:p>
          <a:p>
            <a:pPr marL="742950" lvl="1" indent="-285750">
              <a:buFont typeface="Arial" panose="020B0604020202020204" pitchFamily="34" charset="0"/>
              <a:buChar char="•"/>
            </a:pPr>
            <a:r>
              <a:rPr lang="en-US" sz="1600" dirty="0">
                <a:solidFill>
                  <a:schemeClr val="bg2"/>
                </a:solidFill>
              </a:rPr>
              <a:t>Assumes all employees take a family plan for medical and dental</a:t>
            </a:r>
          </a:p>
          <a:p>
            <a:pPr marL="742950" lvl="1" indent="-285750">
              <a:buFont typeface="Arial" panose="020B0604020202020204" pitchFamily="34" charset="0"/>
              <a:buChar char="•"/>
            </a:pPr>
            <a:r>
              <a:rPr lang="en-US" sz="1600" dirty="0">
                <a:solidFill>
                  <a:schemeClr val="bg2"/>
                </a:solidFill>
              </a:rPr>
              <a:t>Assumes highest steps for salary calculations</a:t>
            </a:r>
          </a:p>
          <a:p>
            <a:pPr marL="285750" lvl="0" indent="-285750">
              <a:spcBef>
                <a:spcPts val="600"/>
              </a:spcBef>
              <a:buFont typeface="Arial" panose="020B0604020202020204" pitchFamily="34" charset="0"/>
              <a:buChar char="•"/>
            </a:pPr>
            <a:r>
              <a:rPr lang="en-US" dirty="0">
                <a:solidFill>
                  <a:schemeClr val="bg2"/>
                </a:solidFill>
              </a:rPr>
              <a:t>A municipal model will create a centralized command structure, increasing department efficiency and personnel collaboration</a:t>
            </a:r>
          </a:p>
          <a:p>
            <a:pPr marL="285750" lvl="0" indent="-285750">
              <a:spcBef>
                <a:spcPts val="600"/>
              </a:spcBef>
              <a:buFont typeface="Arial" panose="020B0604020202020204" pitchFamily="34" charset="0"/>
              <a:buChar char="•"/>
            </a:pPr>
            <a:r>
              <a:rPr lang="en-US" dirty="0">
                <a:solidFill>
                  <a:schemeClr val="bg2"/>
                </a:solidFill>
              </a:rPr>
              <a:t>A municipal model eliminates approximately $600,000 of duplicative services</a:t>
            </a:r>
          </a:p>
          <a:p>
            <a:pPr marL="285750" lvl="0" indent="-285750">
              <a:spcBef>
                <a:spcPts val="600"/>
              </a:spcBef>
              <a:buFont typeface="Arial" panose="020B0604020202020204" pitchFamily="34" charset="0"/>
              <a:buChar char="•"/>
            </a:pPr>
            <a:r>
              <a:rPr lang="en-US" dirty="0">
                <a:solidFill>
                  <a:schemeClr val="bg2"/>
                </a:solidFill>
              </a:rPr>
              <a:t>A municipal model would ensure an equal level of care across the town on a consistent basis </a:t>
            </a:r>
          </a:p>
          <a:p>
            <a:pPr marL="285750" lvl="0" indent="-285750">
              <a:spcBef>
                <a:spcPts val="600"/>
              </a:spcBef>
              <a:buFont typeface="Arial" panose="020B0604020202020204" pitchFamily="34" charset="0"/>
              <a:buChar char="•"/>
            </a:pPr>
            <a:r>
              <a:rPr lang="en-US" dirty="0">
                <a:solidFill>
                  <a:schemeClr val="bg2"/>
                </a:solidFill>
              </a:rPr>
              <a:t>Due to the collective bargaining agreement, apparatus must remain staffed without any scheduling holes due to lack of personnel</a:t>
            </a:r>
          </a:p>
          <a:p>
            <a:pPr marL="285750" lvl="0" indent="-285750">
              <a:spcBef>
                <a:spcPts val="600"/>
              </a:spcBef>
              <a:buFont typeface="Arial" panose="020B0604020202020204" pitchFamily="34" charset="0"/>
              <a:buChar char="•"/>
            </a:pPr>
            <a:r>
              <a:rPr lang="en-US" dirty="0">
                <a:solidFill>
                  <a:schemeClr val="bg2"/>
                </a:solidFill>
              </a:rPr>
              <a:t>Largest single cost increase is due to adding 6 FTEs from Western Coventry Fire District to the Municipal Employee Retirement System  (MERS)</a:t>
            </a:r>
          </a:p>
          <a:p>
            <a:pPr marL="285750" lvl="0" indent="-285750">
              <a:spcBef>
                <a:spcPts val="600"/>
              </a:spcBef>
              <a:buFont typeface="Arial" panose="020B0604020202020204" pitchFamily="34" charset="0"/>
              <a:buChar char="•"/>
            </a:pPr>
            <a:r>
              <a:rPr lang="en-US" dirty="0">
                <a:solidFill>
                  <a:schemeClr val="bg2"/>
                </a:solidFill>
              </a:rPr>
              <a:t>A municipal model would allow residents to pay all taxes under one bill that can be escrowed into a mortgage account</a:t>
            </a:r>
          </a:p>
          <a:p>
            <a:pPr marL="285750" lvl="0" indent="-285750">
              <a:spcBef>
                <a:spcPts val="600"/>
              </a:spcBef>
              <a:buFont typeface="Arial" panose="020B0604020202020204" pitchFamily="34" charset="0"/>
              <a:buChar char="•"/>
            </a:pPr>
            <a:r>
              <a:rPr lang="en-US" dirty="0">
                <a:solidFill>
                  <a:schemeClr val="bg2"/>
                </a:solidFill>
              </a:rPr>
              <a:t>A municipal model allows for maximum flexibility for town coverage</a:t>
            </a:r>
          </a:p>
          <a:p>
            <a:pPr marL="285750" lvl="0" indent="-285750">
              <a:spcBef>
                <a:spcPts val="600"/>
              </a:spcBef>
              <a:buFont typeface="Arial" panose="020B0604020202020204" pitchFamily="34" charset="0"/>
              <a:buChar char="•"/>
            </a:pPr>
            <a:r>
              <a:rPr lang="en-US" dirty="0">
                <a:solidFill>
                  <a:schemeClr val="bg2"/>
                </a:solidFill>
              </a:rPr>
              <a:t>A municipal model eliminates taxpayer responsibility of rescue bills after insurance billing “balance billing” for ambulance services in Western Coventry</a:t>
            </a:r>
          </a:p>
          <a:p>
            <a:pPr marL="285750" lvl="0" indent="-285750">
              <a:spcBef>
                <a:spcPts val="600"/>
              </a:spcBef>
              <a:buFont typeface="Arial" panose="020B0604020202020204" pitchFamily="34" charset="0"/>
              <a:buChar char="•"/>
            </a:pPr>
            <a:r>
              <a:rPr lang="en-US" dirty="0">
                <a:solidFill>
                  <a:schemeClr val="bg2"/>
                </a:solidFill>
              </a:rPr>
              <a:t>Since this analysis, three districts have increased their budgets. This document reflects this except for the tax rate information, which will be dependent on when the new Coventry Fire District budget is passed</a:t>
            </a:r>
          </a:p>
          <a:p>
            <a:pPr marL="285750" lvl="0" indent="-285750">
              <a:spcBef>
                <a:spcPts val="600"/>
              </a:spcBef>
              <a:buFont typeface="Arial" panose="020B0604020202020204" pitchFamily="34" charset="0"/>
              <a:buChar char="•"/>
            </a:pPr>
            <a:r>
              <a:rPr lang="en-US" dirty="0">
                <a:solidFill>
                  <a:schemeClr val="bg2"/>
                </a:solidFill>
              </a:rPr>
              <a:t>A single municipal department is projected to have higher retainage than the district model due to increased stability and career growth opportunities</a:t>
            </a:r>
          </a:p>
          <a:p>
            <a:pPr marL="285750" lvl="0" indent="-285750">
              <a:spcBef>
                <a:spcPts val="600"/>
              </a:spcBef>
              <a:buFont typeface="Arial" panose="020B0604020202020204" pitchFamily="34" charset="0"/>
              <a:buChar char="•"/>
            </a:pPr>
            <a:r>
              <a:rPr lang="en-US" dirty="0">
                <a:solidFill>
                  <a:schemeClr val="bg2"/>
                </a:solidFill>
              </a:rPr>
              <a:t> A municipal model would restrict total property tax levy increases to the Town’s 4% maximum based on the prior year. Fire Districts typically do not have a legal maximum increase, and some have historically raised taxes by double digits</a:t>
            </a:r>
          </a:p>
        </p:txBody>
      </p:sp>
      <p:sp>
        <p:nvSpPr>
          <p:cNvPr id="13" name="TextBox 12">
            <a:extLst>
              <a:ext uri="{FF2B5EF4-FFF2-40B4-BE49-F238E27FC236}">
                <a16:creationId xmlns:a16="http://schemas.microsoft.com/office/drawing/2014/main" id="{3E8BAA21-CEC0-DC89-F379-073D06F65BC6}"/>
              </a:ext>
            </a:extLst>
          </p:cNvPr>
          <p:cNvSpPr txBox="1"/>
          <p:nvPr/>
        </p:nvSpPr>
        <p:spPr>
          <a:xfrm>
            <a:off x="2939331" y="8950404"/>
            <a:ext cx="4846321" cy="1107996"/>
          </a:xfrm>
          <a:prstGeom prst="rect">
            <a:avLst/>
          </a:prstGeom>
          <a:noFill/>
        </p:spPr>
        <p:txBody>
          <a:bodyPr wrap="square" rtlCol="0">
            <a:spAutoFit/>
          </a:bodyPr>
          <a:lstStyle/>
          <a:p>
            <a:pPr>
              <a:defRPr sz="1800" b="1">
                <a:solidFill>
                  <a:srgbClr val="B41414"/>
                </a:solidFill>
              </a:defRPr>
            </a:pPr>
            <a:r>
              <a:rPr lang="en-US" dirty="0"/>
              <a:t>Additional Information</a:t>
            </a:r>
          </a:p>
          <a:p>
            <a:pPr marL="285750" indent="-285750">
              <a:buFont typeface="Arial" panose="020B0604020202020204" pitchFamily="34" charset="0"/>
              <a:buChar char="•"/>
              <a:defRPr sz="1800" b="1">
                <a:solidFill>
                  <a:srgbClr val="B41414"/>
                </a:solidFill>
              </a:defRPr>
            </a:pPr>
            <a:r>
              <a:rPr lang="en-US" sz="1600" dirty="0">
                <a:solidFill>
                  <a:schemeClr val="tx2">
                    <a:lumMod val="60000"/>
                    <a:lumOff val="40000"/>
                  </a:schemeClr>
                </a:solidFill>
              </a:rPr>
              <a:t>Website: </a:t>
            </a:r>
            <a:r>
              <a:rPr lang="en-US" sz="1600" b="1" dirty="0">
                <a:solidFill>
                  <a:schemeClr val="tx2">
                    <a:lumMod val="60000"/>
                    <a:lumOff val="40000"/>
                  </a:schemeClr>
                </a:solidFill>
              </a:rPr>
              <a:t>coventryri.gov/municipal-fire-commission</a:t>
            </a:r>
          </a:p>
          <a:p>
            <a:pPr marL="285750" indent="-285750">
              <a:buFont typeface="Arial" panose="020B0604020202020204" pitchFamily="34" charset="0"/>
              <a:buChar char="•"/>
              <a:defRPr sz="1800" b="1">
                <a:solidFill>
                  <a:srgbClr val="B41414"/>
                </a:solidFill>
              </a:defRPr>
            </a:pPr>
            <a:r>
              <a:rPr lang="en-US" sz="1600" b="1" dirty="0">
                <a:solidFill>
                  <a:schemeClr val="tx2">
                    <a:lumMod val="60000"/>
                    <a:lumOff val="40000"/>
                  </a:schemeClr>
                </a:solidFill>
              </a:rPr>
              <a:t>Full Annual Budget Estimate</a:t>
            </a:r>
          </a:p>
          <a:p>
            <a:pPr marL="285750" indent="-285750">
              <a:buFont typeface="Arial" panose="020B0604020202020204" pitchFamily="34" charset="0"/>
              <a:buChar char="•"/>
              <a:defRPr sz="1800" b="1">
                <a:solidFill>
                  <a:srgbClr val="B41414"/>
                </a:solidFill>
              </a:defRPr>
            </a:pPr>
            <a:r>
              <a:rPr lang="en-US" sz="1600" b="1" dirty="0">
                <a:solidFill>
                  <a:schemeClr val="tx2">
                    <a:lumMod val="60000"/>
                    <a:lumOff val="40000"/>
                  </a:schemeClr>
                </a:solidFill>
              </a:rPr>
              <a:t>Municipal Fire Commission Final Report</a:t>
            </a:r>
          </a:p>
        </p:txBody>
      </p:sp>
      <p:cxnSp>
        <p:nvCxnSpPr>
          <p:cNvPr id="16" name="Straight Connector 15">
            <a:extLst>
              <a:ext uri="{FF2B5EF4-FFF2-40B4-BE49-F238E27FC236}">
                <a16:creationId xmlns:a16="http://schemas.microsoft.com/office/drawing/2014/main" id="{3DC98487-AD08-7F8E-26A4-5480054DA3C6}"/>
              </a:ext>
            </a:extLst>
          </p:cNvPr>
          <p:cNvCxnSpPr>
            <a:cxnSpLocks/>
          </p:cNvCxnSpPr>
          <p:nvPr/>
        </p:nvCxnSpPr>
        <p:spPr>
          <a:xfrm>
            <a:off x="196669" y="1197823"/>
            <a:ext cx="7331891" cy="0"/>
          </a:xfrm>
          <a:prstGeom prst="line">
            <a:avLst/>
          </a:prstGeom>
          <a:ln>
            <a:solidFill>
              <a:srgbClr val="C00000"/>
            </a:solidFill>
          </a:ln>
        </p:spPr>
        <p:style>
          <a:lnRef idx="2">
            <a:schemeClr val="accent1"/>
          </a:lnRef>
          <a:fillRef idx="0">
            <a:schemeClr val="accent1"/>
          </a:fillRef>
          <a:effectRef idx="1">
            <a:schemeClr val="accent1"/>
          </a:effectRef>
          <a:fontRef idx="minor">
            <a:schemeClr val="tx1"/>
          </a:fontRef>
        </p:style>
      </p:cxnSp>
      <p:sp>
        <p:nvSpPr>
          <p:cNvPr id="15" name="TextBox 14">
            <a:extLst>
              <a:ext uri="{FF2B5EF4-FFF2-40B4-BE49-F238E27FC236}">
                <a16:creationId xmlns:a16="http://schemas.microsoft.com/office/drawing/2014/main" id="{2882370A-4777-4F5C-CE37-5BF874FB129C}"/>
              </a:ext>
            </a:extLst>
          </p:cNvPr>
          <p:cNvSpPr txBox="1"/>
          <p:nvPr/>
        </p:nvSpPr>
        <p:spPr>
          <a:xfrm>
            <a:off x="374162" y="27284"/>
            <a:ext cx="7154398" cy="630942"/>
          </a:xfrm>
          <a:prstGeom prst="rect">
            <a:avLst/>
          </a:prstGeom>
          <a:solidFill>
            <a:srgbClr val="0A1728">
              <a:alpha val="60000"/>
            </a:srgbClr>
          </a:solidFill>
          <a:effectLst>
            <a:softEdge rad="127000"/>
          </a:effectLst>
        </p:spPr>
        <p:txBody>
          <a:bodyPr wrap="square" tIns="91440" rtlCol="0" anchor="b" anchorCtr="0">
            <a:spAutoFit/>
          </a:bodyPr>
          <a:lstStyle/>
          <a:p>
            <a:r>
              <a:rPr lang="en-US" sz="3200" b="1" dirty="0">
                <a:solidFill>
                  <a:schemeClr val="bg2"/>
                </a:solidFill>
                <a:latin typeface="Verdana Pro Semibold" panose="020F0502020204030204" pitchFamily="34" charset="0"/>
              </a:rPr>
              <a:t>COVENTRY FIRE DEPARTMENT</a:t>
            </a:r>
            <a:endParaRPr lang="en-US" sz="3200" dirty="0">
              <a:solidFill>
                <a:srgbClr val="C00000"/>
              </a:solidFill>
              <a:latin typeface="Verdana Pro Cond" panose="020F0502020204030204" pitchFamily="34" charset="0"/>
            </a:endParaRPr>
          </a:p>
        </p:txBody>
      </p:sp>
      <p:sp>
        <p:nvSpPr>
          <p:cNvPr id="4" name="TextBox 3">
            <a:extLst>
              <a:ext uri="{FF2B5EF4-FFF2-40B4-BE49-F238E27FC236}">
                <a16:creationId xmlns:a16="http://schemas.microsoft.com/office/drawing/2014/main" id="{DB1B1304-9B62-4474-528F-F4B67917F45D}"/>
              </a:ext>
            </a:extLst>
          </p:cNvPr>
          <p:cNvSpPr txBox="1"/>
          <p:nvPr/>
        </p:nvSpPr>
        <p:spPr>
          <a:xfrm>
            <a:off x="337954" y="465163"/>
            <a:ext cx="7005775" cy="692497"/>
          </a:xfrm>
          <a:prstGeom prst="rect">
            <a:avLst/>
          </a:prstGeom>
          <a:solidFill>
            <a:srgbClr val="0A1728">
              <a:alpha val="60000"/>
            </a:srgbClr>
          </a:solidFill>
          <a:effectLst>
            <a:softEdge rad="127000"/>
          </a:effectLst>
        </p:spPr>
        <p:txBody>
          <a:bodyPr wrap="square" tIns="91440" rtlCol="0" anchor="b" anchorCtr="0">
            <a:spAutoFit/>
          </a:bodyPr>
          <a:lstStyle/>
          <a:p>
            <a:r>
              <a:rPr lang="en-US" sz="3600" dirty="0">
                <a:solidFill>
                  <a:srgbClr val="C00000"/>
                </a:solidFill>
                <a:latin typeface="Verdana Pro Cond" panose="020B0606030504040204" pitchFamily="34" charset="0"/>
              </a:rPr>
              <a:t>DISTRICT &amp; MUNICIPAL </a:t>
            </a:r>
            <a:r>
              <a:rPr lang="en-US" sz="3600" dirty="0">
                <a:solidFill>
                  <a:srgbClr val="C00000"/>
                </a:solidFill>
                <a:latin typeface="Verdana Pro Cond" panose="020F0502020204030204" pitchFamily="34" charset="0"/>
              </a:rPr>
              <a:t>SNAPSHOT</a:t>
            </a:r>
            <a:endParaRPr lang="en-US" sz="4800" dirty="0">
              <a:solidFill>
                <a:srgbClr val="C00000"/>
              </a:solidFill>
              <a:latin typeface="Verdana Pro Cond" panose="020F0502020204030204" pitchFamily="34" charset="0"/>
            </a:endParaRPr>
          </a:p>
        </p:txBody>
      </p:sp>
      <p:pic>
        <p:nvPicPr>
          <p:cNvPr id="14" name="Picture 13">
            <a:extLst>
              <a:ext uri="{FF2B5EF4-FFF2-40B4-BE49-F238E27FC236}">
                <a16:creationId xmlns:a16="http://schemas.microsoft.com/office/drawing/2014/main" id="{2340C9AE-25CE-3281-EE80-988EE6ABC4B0}"/>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7534" b="82192" l="9524" r="87202">
                        <a14:foregroundMark x1="35417" y1="19452" x2="50893" y2="18082"/>
                        <a14:foregroundMark x1="50893" y1="18082" x2="61905" y2="18356"/>
                        <a14:foregroundMark x1="61905" y1="18356" x2="28571" y2="23014"/>
                        <a14:foregroundMark x1="28571" y1="23014" x2="69345" y2="24658"/>
                        <a14:foregroundMark x1="69345" y1="24658" x2="36905" y2="26301"/>
                        <a14:foregroundMark x1="36905" y1="26301" x2="26786" y2="25479"/>
                        <a14:foregroundMark x1="26786" y1="25479" x2="71429" y2="32329"/>
                        <a14:foregroundMark x1="71429" y1="32329" x2="25595" y2="30959"/>
                        <a14:foregroundMark x1="25595" y1="30959" x2="77381" y2="37808"/>
                        <a14:foregroundMark x1="77381" y1="37808" x2="59226" y2="43014"/>
                        <a14:foregroundMark x1="59226" y1="43014" x2="13988" y2="38904"/>
                        <a14:foregroundMark x1="16458" y1="38630" x2="38690" y2="36164"/>
                        <a14:foregroundMark x1="13988" y1="38904" x2="16458" y2="38630"/>
                        <a14:foregroundMark x1="38690" y1="36164" x2="71429" y2="40548"/>
                        <a14:foregroundMark x1="71429" y1="40548" x2="80952" y2="43836"/>
                        <a14:foregroundMark x1="80952" y1="43836" x2="62798" y2="47397"/>
                        <a14:foregroundMark x1="62798" y1="47397" x2="21131" y2="44384"/>
                        <a14:foregroundMark x1="21131" y1="44384" x2="31845" y2="49589"/>
                        <a14:foregroundMark x1="31845" y1="49589" x2="83333" y2="52877"/>
                        <a14:foregroundMark x1="83333" y1="52877" x2="64286" y2="57260"/>
                        <a14:foregroundMark x1="64286" y1="57260" x2="13988" y2="52055"/>
                        <a14:foregroundMark x1="13988" y1="52055" x2="27976" y2="61096"/>
                        <a14:foregroundMark x1="27976" y1="61096" x2="41369" y2="62466"/>
                        <a14:foregroundMark x1="41369" y1="62466" x2="82738" y2="61096"/>
                        <a14:foregroundMark x1="82738" y1="61096" x2="70833" y2="66027"/>
                        <a14:foregroundMark x1="70833" y1="66027" x2="20536" y2="64658"/>
                        <a14:foregroundMark x1="20536" y1="64658" x2="31845" y2="72877"/>
                        <a14:foregroundMark x1="31845" y1="72877" x2="49702" y2="75068"/>
                        <a14:foregroundMark x1="49702" y1="75068" x2="75595" y2="73425"/>
                        <a14:foregroundMark x1="25893" y1="55890" x2="36310" y2="59178"/>
                        <a14:foregroundMark x1="36310" y1="59178" x2="26190" y2="57260"/>
                        <a14:foregroundMark x1="26190" y1="57260" x2="25893" y2="57534"/>
                        <a14:foregroundMark x1="34524" y1="66849" x2="45238" y2="69863"/>
                        <a14:foregroundMark x1="45238" y1="69863" x2="60417" y2="69315"/>
                        <a14:foregroundMark x1="60417" y1="69315" x2="35714" y2="66849"/>
                        <a14:foregroundMark x1="35714" y1="66849" x2="36310" y2="66849"/>
                        <a14:foregroundMark x1="35417" y1="79452" x2="45238" y2="82192"/>
                        <a14:foregroundMark x1="45238" y1="82192" x2="63690" y2="79452"/>
                        <a14:backgroundMark x1="12202" y1="38630" x2="12202" y2="38630"/>
                        <a14:backgroundMark x1="13095" y1="38630" x2="13095" y2="38630"/>
                        <a14:backgroundMark x1="13690" y1="38630" x2="13690" y2="38630"/>
                        <a14:backgroundMark x1="13393" y1="39452" x2="13393" y2="39452"/>
                        <a14:backgroundMark x1="75595" y1="74247" x2="75595" y2="74247"/>
                        <a14:backgroundMark x1="75893" y1="73973" x2="75893" y2="73973"/>
                        <a14:backgroundMark x1="75893" y1="73425" x2="75893" y2="73425"/>
                        <a14:backgroundMark x1="75298" y1="73973" x2="75298" y2="73973"/>
                      </a14:backgroundRemoval>
                    </a14:imgEffect>
                  </a14:imgLayer>
                </a14:imgProps>
              </a:ext>
            </a:extLst>
          </a:blip>
          <a:srcRect l="8776" t="12702" r="11359" b="14400"/>
          <a:stretch>
            <a:fillRect/>
          </a:stretch>
        </p:blipFill>
        <p:spPr>
          <a:xfrm>
            <a:off x="1718481" y="8931984"/>
            <a:ext cx="1091514" cy="1082288"/>
          </a:xfrm>
          <a:prstGeom prst="rect">
            <a:avLst/>
          </a:prstGeom>
          <a:effectLst>
            <a:softEdge rad="63500"/>
          </a:effectLst>
        </p:spPr>
      </p:pic>
    </p:spTree>
    <p:extLst>
      <p:ext uri="{BB962C8B-B14F-4D97-AF65-F5344CB8AC3E}">
        <p14:creationId xmlns:p14="http://schemas.microsoft.com/office/powerpoint/2010/main" val="34883978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A82248-B6E0-56A5-56BB-AA4532E6AC1A}"/>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7ED21AF0-2269-46FD-157C-05EF6A61F535}"/>
              </a:ext>
            </a:extLst>
          </p:cNvPr>
          <p:cNvSpPr/>
          <p:nvPr/>
        </p:nvSpPr>
        <p:spPr>
          <a:xfrm>
            <a:off x="0" y="0"/>
            <a:ext cx="2926080" cy="10084603"/>
          </a:xfrm>
          <a:prstGeom prst="rect">
            <a:avLst/>
          </a:prstGeom>
          <a:solidFill>
            <a:srgbClr val="0A172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2800" b="1">
                <a:solidFill>
                  <a:srgbClr val="FFFFFF"/>
                </a:solidFill>
              </a:defRPr>
            </a:pPr>
            <a:endParaRPr dirty="0"/>
          </a:p>
        </p:txBody>
      </p:sp>
      <p:pic>
        <p:nvPicPr>
          <p:cNvPr id="14" name="Picture 13">
            <a:extLst>
              <a:ext uri="{FF2B5EF4-FFF2-40B4-BE49-F238E27FC236}">
                <a16:creationId xmlns:a16="http://schemas.microsoft.com/office/drawing/2014/main" id="{5D2DB089-E83E-22CB-8896-0F9BFA89CA5F}"/>
              </a:ext>
            </a:extLst>
          </p:cNvPr>
          <p:cNvPicPr>
            <a:picLocks noChangeAspect="1"/>
          </p:cNvPicPr>
          <p:nvPr/>
        </p:nvPicPr>
        <p:blipFill>
          <a:blip r:embed="rId2"/>
          <a:srcRect t="3156" b="2039"/>
          <a:stretch>
            <a:fillRect/>
          </a:stretch>
        </p:blipFill>
        <p:spPr>
          <a:xfrm>
            <a:off x="2925676" y="0"/>
            <a:ext cx="4876968" cy="5669280"/>
          </a:xfrm>
          <a:prstGeom prst="rect">
            <a:avLst/>
          </a:prstGeom>
        </p:spPr>
      </p:pic>
      <p:sp>
        <p:nvSpPr>
          <p:cNvPr id="15" name="TextBox 14">
            <a:extLst>
              <a:ext uri="{FF2B5EF4-FFF2-40B4-BE49-F238E27FC236}">
                <a16:creationId xmlns:a16="http://schemas.microsoft.com/office/drawing/2014/main" id="{68237479-60B4-1653-0C42-A861445D5F69}"/>
              </a:ext>
            </a:extLst>
          </p:cNvPr>
          <p:cNvSpPr txBox="1"/>
          <p:nvPr/>
        </p:nvSpPr>
        <p:spPr>
          <a:xfrm>
            <a:off x="64476" y="2829177"/>
            <a:ext cx="2691766" cy="7032694"/>
          </a:xfrm>
          <a:prstGeom prst="rect">
            <a:avLst/>
          </a:prstGeom>
          <a:noFill/>
        </p:spPr>
        <p:txBody>
          <a:bodyPr wrap="square" rtlCol="0">
            <a:spAutoFit/>
          </a:bodyPr>
          <a:lstStyle/>
          <a:p>
            <a:pPr>
              <a:defRPr sz="1800" i="1">
                <a:solidFill>
                  <a:srgbClr val="E6E6E6"/>
                </a:solidFill>
              </a:defRPr>
            </a:pPr>
            <a:r>
              <a:rPr lang="en-US" sz="2000" dirty="0"/>
              <a:t>At a Glance</a:t>
            </a:r>
          </a:p>
          <a:p>
            <a:br>
              <a:rPr lang="en-US" dirty="0"/>
            </a:br>
            <a:r>
              <a:rPr lang="en-US" dirty="0">
                <a:solidFill>
                  <a:srgbClr val="C00000"/>
                </a:solidFill>
              </a:rPr>
              <a:t>STAFFING</a:t>
            </a:r>
          </a:p>
          <a:p>
            <a:pPr>
              <a:defRPr sz="1300">
                <a:solidFill>
                  <a:srgbClr val="FFFFFF"/>
                </a:solidFill>
              </a:defRPr>
            </a:pPr>
            <a:r>
              <a:rPr lang="en-US" dirty="0"/>
              <a:t>4 Full Time ALS EMT/FF</a:t>
            </a:r>
            <a:br>
              <a:rPr lang="en-US" dirty="0"/>
            </a:br>
            <a:r>
              <a:rPr lang="en-US" dirty="0"/>
              <a:t>2 Full Time BLS EMT/FF</a:t>
            </a:r>
            <a:br>
              <a:rPr lang="en-US" dirty="0"/>
            </a:br>
            <a:r>
              <a:rPr lang="en-US" dirty="0"/>
              <a:t>Supplemental Per Diem Staffing</a:t>
            </a:r>
          </a:p>
          <a:p>
            <a:br>
              <a:rPr lang="en-US" dirty="0"/>
            </a:br>
            <a:r>
              <a:rPr lang="en-US" dirty="0">
                <a:solidFill>
                  <a:srgbClr val="C00000"/>
                </a:solidFill>
              </a:rPr>
              <a:t>SCHEDULE</a:t>
            </a:r>
          </a:p>
          <a:p>
            <a:pPr>
              <a:defRPr sz="1300">
                <a:solidFill>
                  <a:srgbClr val="FFFFFF"/>
                </a:solidFill>
              </a:defRPr>
            </a:pPr>
            <a:r>
              <a:rPr lang="en-US" dirty="0"/>
              <a:t>Schedule dependent staffing.</a:t>
            </a:r>
          </a:p>
          <a:p>
            <a:pPr>
              <a:defRPr sz="1300">
                <a:solidFill>
                  <a:srgbClr val="FFFFFF"/>
                </a:solidFill>
              </a:defRPr>
            </a:pPr>
            <a:br>
              <a:rPr lang="en-US" dirty="0"/>
            </a:br>
            <a:r>
              <a:rPr lang="en-US" dirty="0"/>
              <a:t>Typically, 2 on duty personnel cross manning two primary apparatus.</a:t>
            </a:r>
          </a:p>
          <a:p>
            <a:r>
              <a:rPr lang="en-US" sz="1300" dirty="0">
                <a:solidFill>
                  <a:schemeClr val="bg1"/>
                </a:solidFill>
              </a:rPr>
              <a:t>Callbacks for large events and storms</a:t>
            </a:r>
            <a:br>
              <a:rPr lang="en-US" dirty="0"/>
            </a:br>
            <a:br>
              <a:rPr lang="en-US" dirty="0"/>
            </a:br>
            <a:r>
              <a:rPr lang="en-US" dirty="0">
                <a:solidFill>
                  <a:srgbClr val="C00000"/>
                </a:solidFill>
              </a:rPr>
              <a:t>SERVICE AREA</a:t>
            </a:r>
          </a:p>
          <a:p>
            <a:pPr>
              <a:defRPr sz="1300">
                <a:solidFill>
                  <a:srgbClr val="FFFFFF"/>
                </a:solidFill>
              </a:defRPr>
            </a:pPr>
            <a:r>
              <a:rPr lang="en-US" dirty="0"/>
              <a:t>3,700 residents served over 31 square miles</a:t>
            </a:r>
          </a:p>
          <a:p>
            <a:endParaRPr lang="en-US" dirty="0"/>
          </a:p>
          <a:p>
            <a:r>
              <a:rPr lang="en-US" dirty="0">
                <a:solidFill>
                  <a:srgbClr val="C00000"/>
                </a:solidFill>
              </a:rPr>
              <a:t>STATIONS</a:t>
            </a:r>
          </a:p>
          <a:p>
            <a:r>
              <a:rPr lang="en-US" sz="1300" dirty="0">
                <a:solidFill>
                  <a:schemeClr val="bg1"/>
                </a:solidFill>
              </a:rPr>
              <a:t>Station 8 (Summit Station)</a:t>
            </a:r>
            <a:br>
              <a:rPr lang="en-US" sz="1300" dirty="0">
                <a:solidFill>
                  <a:schemeClr val="bg1"/>
                </a:solidFill>
              </a:rPr>
            </a:br>
            <a:r>
              <a:rPr lang="en-US" sz="1300" dirty="0">
                <a:solidFill>
                  <a:schemeClr val="bg1"/>
                </a:solidFill>
              </a:rPr>
              <a:t>1110 Victory Highway</a:t>
            </a:r>
            <a:br>
              <a:rPr lang="en-US" sz="1300" dirty="0">
                <a:solidFill>
                  <a:schemeClr val="bg1"/>
                </a:solidFill>
              </a:rPr>
            </a:br>
            <a:br>
              <a:rPr lang="en-US" sz="1300" dirty="0">
                <a:solidFill>
                  <a:schemeClr val="bg1"/>
                </a:solidFill>
              </a:rPr>
            </a:br>
            <a:r>
              <a:rPr lang="en-US" sz="1300" dirty="0">
                <a:solidFill>
                  <a:schemeClr val="bg1"/>
                </a:solidFill>
              </a:rPr>
              <a:t>Greene Station (Unmanned Storage)</a:t>
            </a:r>
            <a:br>
              <a:rPr lang="en-US" sz="1300" dirty="0">
                <a:solidFill>
                  <a:schemeClr val="bg1"/>
                </a:solidFill>
              </a:rPr>
            </a:br>
            <a:r>
              <a:rPr lang="en-US" sz="1300" dirty="0">
                <a:solidFill>
                  <a:schemeClr val="bg1"/>
                </a:solidFill>
              </a:rPr>
              <a:t>2 Hopkins Hollow Road</a:t>
            </a:r>
          </a:p>
          <a:p>
            <a:br>
              <a:rPr lang="en-US" dirty="0"/>
            </a:br>
            <a:r>
              <a:rPr lang="en-US" dirty="0">
                <a:solidFill>
                  <a:srgbClr val="C00000"/>
                </a:solidFill>
              </a:rPr>
              <a:t>APPARATUS</a:t>
            </a:r>
          </a:p>
          <a:p>
            <a:pPr>
              <a:defRPr sz="1400"/>
            </a:pPr>
            <a:r>
              <a:rPr lang="en-US" dirty="0">
                <a:solidFill>
                  <a:schemeClr val="bg1"/>
                </a:solidFill>
              </a:rPr>
              <a:t>• Engine 8</a:t>
            </a:r>
            <a:br>
              <a:rPr lang="en-US" dirty="0">
                <a:solidFill>
                  <a:schemeClr val="bg1"/>
                </a:solidFill>
              </a:rPr>
            </a:br>
            <a:r>
              <a:rPr lang="en-US" dirty="0">
                <a:solidFill>
                  <a:schemeClr val="bg1"/>
                </a:solidFill>
              </a:rPr>
              <a:t>• Rescue 8</a:t>
            </a:r>
            <a:br>
              <a:rPr lang="en-US" dirty="0">
                <a:solidFill>
                  <a:schemeClr val="bg1"/>
                </a:solidFill>
              </a:rPr>
            </a:br>
            <a:r>
              <a:rPr lang="en-US" dirty="0">
                <a:solidFill>
                  <a:schemeClr val="bg1"/>
                </a:solidFill>
              </a:rPr>
              <a:t>• Tanker 8</a:t>
            </a:r>
            <a:br>
              <a:rPr lang="en-US" dirty="0">
                <a:solidFill>
                  <a:schemeClr val="bg1"/>
                </a:solidFill>
              </a:rPr>
            </a:br>
            <a:r>
              <a:rPr lang="en-US" dirty="0">
                <a:solidFill>
                  <a:schemeClr val="bg1"/>
                </a:solidFill>
              </a:rPr>
              <a:t>• Engine/Tanker 9</a:t>
            </a:r>
            <a:endParaRPr lang="en-US" dirty="0"/>
          </a:p>
        </p:txBody>
      </p:sp>
      <p:sp>
        <p:nvSpPr>
          <p:cNvPr id="21" name="TextBox 20">
            <a:extLst>
              <a:ext uri="{FF2B5EF4-FFF2-40B4-BE49-F238E27FC236}">
                <a16:creationId xmlns:a16="http://schemas.microsoft.com/office/drawing/2014/main" id="{F2195AE2-B9B5-95B8-8026-21FE7C4C6C8E}"/>
              </a:ext>
            </a:extLst>
          </p:cNvPr>
          <p:cNvSpPr txBox="1"/>
          <p:nvPr/>
        </p:nvSpPr>
        <p:spPr>
          <a:xfrm>
            <a:off x="2990556" y="5852452"/>
            <a:ext cx="3072787" cy="1846659"/>
          </a:xfrm>
          <a:prstGeom prst="rect">
            <a:avLst/>
          </a:prstGeom>
          <a:noFill/>
        </p:spPr>
        <p:txBody>
          <a:bodyPr wrap="square" rtlCol="0">
            <a:spAutoFit/>
          </a:bodyPr>
          <a:lstStyle/>
          <a:p>
            <a:pPr>
              <a:defRPr sz="1800" b="1">
                <a:solidFill>
                  <a:srgbClr val="B41414"/>
                </a:solidFill>
              </a:defRPr>
            </a:pPr>
            <a:r>
              <a:rPr lang="en-US" dirty="0"/>
              <a:t>FINANCIAL SNAPSHOT </a:t>
            </a:r>
            <a:r>
              <a:rPr lang="en-US" sz="1200" dirty="0"/>
              <a:t>(FY ‘26/27)</a:t>
            </a:r>
          </a:p>
          <a:p>
            <a:pPr>
              <a:defRPr sz="1400"/>
            </a:pPr>
            <a:r>
              <a:rPr lang="en-US" dirty="0"/>
              <a:t>Budget: 			$1,399,469</a:t>
            </a:r>
            <a:br>
              <a:rPr lang="en-US" dirty="0"/>
            </a:br>
            <a:r>
              <a:rPr lang="en-US" dirty="0"/>
              <a:t>Total Fund Balance*: 	$513,686</a:t>
            </a:r>
          </a:p>
          <a:p>
            <a:pPr>
              <a:defRPr sz="1400"/>
            </a:pPr>
            <a:r>
              <a:rPr lang="en-US" sz="1200" dirty="0"/>
              <a:t>            *As of April 2026 Annual Meeting</a:t>
            </a:r>
            <a:br>
              <a:rPr lang="en-US" dirty="0"/>
            </a:br>
            <a:r>
              <a:rPr lang="en-US" dirty="0"/>
              <a:t>Total Loan Liabilities:	$1,099,960</a:t>
            </a:r>
          </a:p>
          <a:p>
            <a:pPr>
              <a:defRPr sz="1400"/>
            </a:pPr>
            <a:r>
              <a:rPr lang="en-US" dirty="0"/>
              <a:t>     Station 8 mortgage 	$768,764</a:t>
            </a:r>
          </a:p>
          <a:p>
            <a:pPr>
              <a:defRPr sz="1400"/>
            </a:pPr>
            <a:r>
              <a:rPr lang="en-US" dirty="0"/>
              <a:t>     Rescue 8 loan 		$177,236</a:t>
            </a:r>
          </a:p>
          <a:p>
            <a:pPr>
              <a:defRPr sz="1400"/>
            </a:pPr>
            <a:r>
              <a:rPr lang="en-US" dirty="0"/>
              <a:t>     Engine/Tanker 9 loan 	$153,960</a:t>
            </a:r>
          </a:p>
        </p:txBody>
      </p:sp>
      <p:sp>
        <p:nvSpPr>
          <p:cNvPr id="23" name="TextBox 22">
            <a:extLst>
              <a:ext uri="{FF2B5EF4-FFF2-40B4-BE49-F238E27FC236}">
                <a16:creationId xmlns:a16="http://schemas.microsoft.com/office/drawing/2014/main" id="{F922DA99-2BC3-AE28-4F58-7A40F5C1C6E7}"/>
              </a:ext>
            </a:extLst>
          </p:cNvPr>
          <p:cNvSpPr txBox="1"/>
          <p:nvPr/>
        </p:nvSpPr>
        <p:spPr>
          <a:xfrm>
            <a:off x="1607296" y="8846307"/>
            <a:ext cx="1054372" cy="954107"/>
          </a:xfrm>
          <a:prstGeom prst="rect">
            <a:avLst/>
          </a:prstGeom>
          <a:noFill/>
        </p:spPr>
        <p:txBody>
          <a:bodyPr wrap="square" rtlCol="0">
            <a:spAutoFit/>
          </a:bodyPr>
          <a:lstStyle/>
          <a:p>
            <a:pPr>
              <a:defRPr sz="1400"/>
            </a:pPr>
            <a:r>
              <a:rPr lang="en-US" dirty="0">
                <a:solidFill>
                  <a:schemeClr val="bg1"/>
                </a:solidFill>
              </a:rPr>
              <a:t>• Chief SUV</a:t>
            </a:r>
            <a:br>
              <a:rPr lang="en-US" dirty="0">
                <a:solidFill>
                  <a:schemeClr val="bg1"/>
                </a:solidFill>
              </a:rPr>
            </a:br>
            <a:r>
              <a:rPr lang="en-US" dirty="0">
                <a:solidFill>
                  <a:schemeClr val="bg1"/>
                </a:solidFill>
              </a:rPr>
              <a:t>• Unit 8</a:t>
            </a:r>
            <a:br>
              <a:rPr lang="en-US" dirty="0">
                <a:solidFill>
                  <a:schemeClr val="bg1"/>
                </a:solidFill>
              </a:rPr>
            </a:br>
            <a:r>
              <a:rPr lang="en-US" dirty="0">
                <a:solidFill>
                  <a:schemeClr val="bg1"/>
                </a:solidFill>
              </a:rPr>
              <a:t>• Brush 1</a:t>
            </a:r>
            <a:br>
              <a:rPr lang="en-US" dirty="0">
                <a:solidFill>
                  <a:schemeClr val="bg1"/>
                </a:solidFill>
              </a:rPr>
            </a:br>
            <a:r>
              <a:rPr lang="en-US" dirty="0">
                <a:solidFill>
                  <a:schemeClr val="bg1"/>
                </a:solidFill>
              </a:rPr>
              <a:t>• Kubota</a:t>
            </a:r>
          </a:p>
        </p:txBody>
      </p:sp>
      <p:sp>
        <p:nvSpPr>
          <p:cNvPr id="25" name="TextBox 24">
            <a:extLst>
              <a:ext uri="{FF2B5EF4-FFF2-40B4-BE49-F238E27FC236}">
                <a16:creationId xmlns:a16="http://schemas.microsoft.com/office/drawing/2014/main" id="{EE6BBB70-CC1D-C029-CB46-030CFC595716}"/>
              </a:ext>
            </a:extLst>
          </p:cNvPr>
          <p:cNvSpPr txBox="1"/>
          <p:nvPr/>
        </p:nvSpPr>
        <p:spPr>
          <a:xfrm>
            <a:off x="2990556" y="7734655"/>
            <a:ext cx="4629443" cy="1815882"/>
          </a:xfrm>
          <a:prstGeom prst="rect">
            <a:avLst/>
          </a:prstGeom>
          <a:noFill/>
        </p:spPr>
        <p:txBody>
          <a:bodyPr wrap="square" rtlCol="0">
            <a:spAutoFit/>
          </a:bodyPr>
          <a:lstStyle/>
          <a:p>
            <a:pPr>
              <a:defRPr sz="1800" b="1">
                <a:solidFill>
                  <a:srgbClr val="B41414"/>
                </a:solidFill>
              </a:defRPr>
            </a:pPr>
            <a:r>
              <a:rPr lang="en-US" dirty="0"/>
              <a:t>FIRE TAX INFORMATION</a:t>
            </a:r>
          </a:p>
          <a:p>
            <a:pPr>
              <a:defRPr sz="1400"/>
            </a:pPr>
            <a:r>
              <a:rPr lang="en-US" dirty="0"/>
              <a:t>Current Tax Rate: 1.693 /$1000 (FY 2025/2026)</a:t>
            </a:r>
          </a:p>
          <a:p>
            <a:pPr>
              <a:defRPr sz="1400"/>
            </a:pPr>
            <a:r>
              <a:rPr lang="en-US" dirty="0"/>
              <a:t>Upcoming Tax Rate: 1.93 /$1000 (Based on Prior Evaluations)</a:t>
            </a:r>
            <a:br>
              <a:rPr lang="en-US" dirty="0"/>
            </a:br>
            <a:br>
              <a:rPr lang="en-US" dirty="0"/>
            </a:br>
            <a:r>
              <a:rPr lang="en-US" dirty="0"/>
              <a:t>Proposed Municipal Tax Rate of current fire taxes**: </a:t>
            </a:r>
          </a:p>
          <a:p>
            <a:pPr>
              <a:defRPr sz="1400"/>
            </a:pPr>
            <a:r>
              <a:rPr lang="en-US" dirty="0"/>
              <a:t>			+1.78%</a:t>
            </a:r>
          </a:p>
          <a:p>
            <a:pPr>
              <a:defRPr sz="1400"/>
            </a:pPr>
            <a:r>
              <a:rPr lang="en-US" sz="1200" dirty="0"/>
              <a:t>**Based on the FY 2025/2026 Financials. Budget was increased by 	13.91% FY 2026/2027</a:t>
            </a:r>
          </a:p>
        </p:txBody>
      </p:sp>
      <p:sp>
        <p:nvSpPr>
          <p:cNvPr id="27" name="TextBox 26">
            <a:extLst>
              <a:ext uri="{FF2B5EF4-FFF2-40B4-BE49-F238E27FC236}">
                <a16:creationId xmlns:a16="http://schemas.microsoft.com/office/drawing/2014/main" id="{383AC775-6338-E6F2-FA16-340641F10C22}"/>
              </a:ext>
            </a:extLst>
          </p:cNvPr>
          <p:cNvSpPr txBox="1"/>
          <p:nvPr/>
        </p:nvSpPr>
        <p:spPr>
          <a:xfrm>
            <a:off x="5971304" y="6318821"/>
            <a:ext cx="1604115" cy="1107996"/>
          </a:xfrm>
          <a:prstGeom prst="rect">
            <a:avLst/>
          </a:prstGeom>
          <a:solidFill>
            <a:schemeClr val="bg1"/>
          </a:solidFill>
          <a:ln>
            <a:solidFill>
              <a:srgbClr val="0A1728"/>
            </a:solidFill>
          </a:ln>
        </p:spPr>
        <p:txBody>
          <a:bodyPr wrap="square" rtlCol="0">
            <a:spAutoFit/>
          </a:bodyPr>
          <a:lstStyle/>
          <a:p>
            <a:pPr algn="ctr">
              <a:defRPr sz="1800" i="1"/>
            </a:pPr>
            <a:r>
              <a:rPr lang="en-US" dirty="0"/>
              <a:t>Did You Know?</a:t>
            </a:r>
          </a:p>
          <a:p>
            <a:pPr algn="ctr">
              <a:defRPr sz="1200"/>
            </a:pPr>
            <a:r>
              <a:rPr lang="en-US" dirty="0"/>
              <a:t>100% of the current full time members began their careers as per diem members. </a:t>
            </a:r>
          </a:p>
        </p:txBody>
      </p:sp>
      <p:sp>
        <p:nvSpPr>
          <p:cNvPr id="19" name="TextBox 18">
            <a:extLst>
              <a:ext uri="{FF2B5EF4-FFF2-40B4-BE49-F238E27FC236}">
                <a16:creationId xmlns:a16="http://schemas.microsoft.com/office/drawing/2014/main" id="{E258BEB4-BAA8-11A4-8280-58219A869CDE}"/>
              </a:ext>
            </a:extLst>
          </p:cNvPr>
          <p:cNvSpPr txBox="1"/>
          <p:nvPr/>
        </p:nvSpPr>
        <p:spPr>
          <a:xfrm>
            <a:off x="196669" y="-17247"/>
            <a:ext cx="4329444" cy="2416046"/>
          </a:xfrm>
          <a:prstGeom prst="rect">
            <a:avLst/>
          </a:prstGeom>
          <a:solidFill>
            <a:srgbClr val="0A1728">
              <a:alpha val="60000"/>
            </a:srgbClr>
          </a:solidFill>
          <a:effectLst>
            <a:softEdge rad="127000"/>
          </a:effectLst>
        </p:spPr>
        <p:txBody>
          <a:bodyPr wrap="square" tIns="91440" rtlCol="0" anchor="b" anchorCtr="0">
            <a:spAutoFit/>
          </a:bodyPr>
          <a:lstStyle/>
          <a:p>
            <a:r>
              <a:rPr lang="en-US" sz="5400" b="1" dirty="0">
                <a:solidFill>
                  <a:schemeClr val="bg2"/>
                </a:solidFill>
                <a:latin typeface="Verdana Pro Semibold" panose="020F0502020204030204" pitchFamily="34" charset="0"/>
              </a:rPr>
              <a:t>WESTERN COVENTRY </a:t>
            </a:r>
            <a:r>
              <a:rPr lang="en-US" sz="4000" dirty="0">
                <a:solidFill>
                  <a:srgbClr val="C00000"/>
                </a:solidFill>
                <a:latin typeface="Verdana Pro Cond" panose="020F0502020204030204" pitchFamily="34" charset="0"/>
              </a:rPr>
              <a:t>FIRE DISTRICT</a:t>
            </a:r>
            <a:endParaRPr lang="en-US" sz="5400" dirty="0">
              <a:solidFill>
                <a:srgbClr val="C00000"/>
              </a:solidFill>
              <a:latin typeface="Verdana Pro Cond" panose="020F0502020204030204" pitchFamily="34" charset="0"/>
            </a:endParaRPr>
          </a:p>
        </p:txBody>
      </p:sp>
      <p:cxnSp>
        <p:nvCxnSpPr>
          <p:cNvPr id="8" name="Straight Connector 7">
            <a:extLst>
              <a:ext uri="{FF2B5EF4-FFF2-40B4-BE49-F238E27FC236}">
                <a16:creationId xmlns:a16="http://schemas.microsoft.com/office/drawing/2014/main" id="{69EA8E17-3270-F1C0-5411-A3E819D32B8C}"/>
              </a:ext>
            </a:extLst>
          </p:cNvPr>
          <p:cNvCxnSpPr>
            <a:cxnSpLocks/>
          </p:cNvCxnSpPr>
          <p:nvPr/>
        </p:nvCxnSpPr>
        <p:spPr>
          <a:xfrm>
            <a:off x="196669" y="2581679"/>
            <a:ext cx="2164722" cy="10465"/>
          </a:xfrm>
          <a:prstGeom prst="line">
            <a:avLst/>
          </a:prstGeom>
          <a:ln>
            <a:solidFill>
              <a:srgbClr val="C00000"/>
            </a:solidFill>
          </a:ln>
        </p:spPr>
        <p:style>
          <a:lnRef idx="2">
            <a:schemeClr val="accent1"/>
          </a:lnRef>
          <a:fillRef idx="0">
            <a:schemeClr val="accent1"/>
          </a:fillRef>
          <a:effectRef idx="1">
            <a:schemeClr val="accent1"/>
          </a:effectRef>
          <a:fontRef idx="minor">
            <a:schemeClr val="tx1"/>
          </a:fontRef>
        </p:style>
      </p:cxnSp>
      <p:sp>
        <p:nvSpPr>
          <p:cNvPr id="12" name="TextBox 11">
            <a:extLst>
              <a:ext uri="{FF2B5EF4-FFF2-40B4-BE49-F238E27FC236}">
                <a16:creationId xmlns:a16="http://schemas.microsoft.com/office/drawing/2014/main" id="{4CDC4641-318B-23EC-49AA-624695C9F1B3}"/>
              </a:ext>
            </a:extLst>
          </p:cNvPr>
          <p:cNvSpPr txBox="1"/>
          <p:nvPr/>
        </p:nvSpPr>
        <p:spPr>
          <a:xfrm>
            <a:off x="3886200" y="9677096"/>
            <a:ext cx="3313505" cy="369332"/>
          </a:xfrm>
          <a:prstGeom prst="rect">
            <a:avLst/>
          </a:prstGeom>
          <a:noFill/>
        </p:spPr>
        <p:txBody>
          <a:bodyPr wrap="square" rtlCol="0">
            <a:spAutoFit/>
          </a:bodyPr>
          <a:lstStyle/>
          <a:p>
            <a:pPr>
              <a:defRPr sz="1800" b="1">
                <a:solidFill>
                  <a:srgbClr val="B41414"/>
                </a:solidFill>
              </a:defRPr>
            </a:pPr>
            <a:r>
              <a:rPr lang="en-US" dirty="0"/>
              <a:t>WCFD Website: </a:t>
            </a:r>
            <a:r>
              <a:rPr lang="en-US" sz="1400" dirty="0">
                <a:solidFill>
                  <a:schemeClr val="bg1">
                    <a:lumMod val="50000"/>
                  </a:schemeClr>
                </a:solidFill>
                <a:latin typeface="+mj-lt"/>
              </a:rPr>
              <a:t>Wcfd.net</a:t>
            </a:r>
            <a:endParaRPr lang="en-US" dirty="0">
              <a:solidFill>
                <a:schemeClr val="bg1">
                  <a:lumMod val="50000"/>
                </a:schemeClr>
              </a:solidFill>
              <a:latin typeface="+mj-lt"/>
            </a:endParaRPr>
          </a:p>
        </p:txBody>
      </p:sp>
    </p:spTree>
    <p:extLst>
      <p:ext uri="{BB962C8B-B14F-4D97-AF65-F5344CB8AC3E}">
        <p14:creationId xmlns:p14="http://schemas.microsoft.com/office/powerpoint/2010/main" val="11551087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D2DBC6DF-37C4-9661-85C6-B9DE4414DD8C}"/>
              </a:ext>
            </a:extLst>
          </p:cNvPr>
          <p:cNvSpPr/>
          <p:nvPr/>
        </p:nvSpPr>
        <p:spPr>
          <a:xfrm>
            <a:off x="0" y="-26203"/>
            <a:ext cx="2926080" cy="10084603"/>
          </a:xfrm>
          <a:prstGeom prst="rect">
            <a:avLst/>
          </a:prstGeom>
          <a:solidFill>
            <a:srgbClr val="0A172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2800" b="1">
                <a:solidFill>
                  <a:srgbClr val="FFFFFF"/>
                </a:solidFill>
              </a:defRPr>
            </a:pPr>
            <a:endParaRPr dirty="0"/>
          </a:p>
        </p:txBody>
      </p:sp>
      <p:sp>
        <p:nvSpPr>
          <p:cNvPr id="9" name="TextBox 8">
            <a:extLst>
              <a:ext uri="{FF2B5EF4-FFF2-40B4-BE49-F238E27FC236}">
                <a16:creationId xmlns:a16="http://schemas.microsoft.com/office/drawing/2014/main" id="{6ACB18A4-529C-D1ED-717A-855ADFB9045D}"/>
              </a:ext>
            </a:extLst>
          </p:cNvPr>
          <p:cNvSpPr txBox="1"/>
          <p:nvPr/>
        </p:nvSpPr>
        <p:spPr>
          <a:xfrm>
            <a:off x="152590" y="2723488"/>
            <a:ext cx="2691766" cy="7540526"/>
          </a:xfrm>
          <a:prstGeom prst="rect">
            <a:avLst/>
          </a:prstGeom>
          <a:noFill/>
        </p:spPr>
        <p:txBody>
          <a:bodyPr wrap="square" rtlCol="0">
            <a:spAutoFit/>
          </a:bodyPr>
          <a:lstStyle/>
          <a:p>
            <a:pPr>
              <a:defRPr sz="1800" i="1">
                <a:solidFill>
                  <a:srgbClr val="E6E6E6"/>
                </a:solidFill>
              </a:defRPr>
            </a:pPr>
            <a:r>
              <a:rPr lang="en-US" sz="2000" dirty="0"/>
              <a:t>At a Glance</a:t>
            </a:r>
          </a:p>
          <a:p>
            <a:br>
              <a:rPr lang="en-US" dirty="0"/>
            </a:br>
            <a:r>
              <a:rPr lang="en-US" dirty="0">
                <a:solidFill>
                  <a:srgbClr val="C00000"/>
                </a:solidFill>
              </a:rPr>
              <a:t>STAFFING</a:t>
            </a:r>
          </a:p>
          <a:p>
            <a:pPr>
              <a:defRPr sz="1300">
                <a:solidFill>
                  <a:srgbClr val="FFFFFF"/>
                </a:solidFill>
              </a:defRPr>
            </a:pPr>
            <a:r>
              <a:rPr lang="en-US" dirty="0"/>
              <a:t>28 Full Time ALS EMT/FF</a:t>
            </a:r>
          </a:p>
          <a:p>
            <a:br>
              <a:rPr lang="en-US" dirty="0"/>
            </a:br>
            <a:r>
              <a:rPr lang="en-US" dirty="0">
                <a:solidFill>
                  <a:srgbClr val="C00000"/>
                </a:solidFill>
              </a:rPr>
              <a:t>SCHEDULE</a:t>
            </a:r>
          </a:p>
          <a:p>
            <a:pPr>
              <a:defRPr sz="1300">
                <a:solidFill>
                  <a:srgbClr val="FFFFFF"/>
                </a:solidFill>
              </a:defRPr>
            </a:pPr>
            <a:r>
              <a:rPr lang="en-US" dirty="0"/>
              <a:t>Staffed 24/7/365</a:t>
            </a:r>
          </a:p>
          <a:p>
            <a:pPr>
              <a:defRPr sz="1300">
                <a:solidFill>
                  <a:srgbClr val="FFFFFF"/>
                </a:solidFill>
              </a:defRPr>
            </a:pPr>
            <a:br>
              <a:rPr lang="en-US" dirty="0"/>
            </a:br>
            <a:r>
              <a:rPr lang="en-US" dirty="0"/>
              <a:t>2–3 on duty personnel per three primary apparatus.</a:t>
            </a:r>
          </a:p>
          <a:p>
            <a:pPr>
              <a:defRPr sz="1300">
                <a:solidFill>
                  <a:srgbClr val="FFFFFF"/>
                </a:solidFill>
              </a:defRPr>
            </a:pPr>
            <a:endParaRPr lang="en-US" dirty="0"/>
          </a:p>
          <a:p>
            <a:pPr>
              <a:defRPr sz="1300">
                <a:solidFill>
                  <a:srgbClr val="FFFFFF"/>
                </a:solidFill>
              </a:defRPr>
            </a:pPr>
            <a:r>
              <a:rPr lang="en-US" dirty="0"/>
              <a:t>Call backs for large events and storms</a:t>
            </a:r>
          </a:p>
          <a:p>
            <a:br>
              <a:rPr lang="en-US" dirty="0"/>
            </a:br>
            <a:r>
              <a:rPr lang="en-US" dirty="0">
                <a:solidFill>
                  <a:srgbClr val="C00000"/>
                </a:solidFill>
              </a:rPr>
              <a:t>SERVICE AREA</a:t>
            </a:r>
          </a:p>
          <a:p>
            <a:pPr>
              <a:defRPr sz="1300">
                <a:solidFill>
                  <a:srgbClr val="FFFFFF"/>
                </a:solidFill>
              </a:defRPr>
            </a:pPr>
            <a:r>
              <a:rPr lang="en-US" dirty="0"/>
              <a:t>20,000 residents served over 26 square miles</a:t>
            </a:r>
          </a:p>
          <a:p>
            <a:endParaRPr lang="en-US" dirty="0"/>
          </a:p>
          <a:p>
            <a:r>
              <a:rPr lang="en-US" dirty="0">
                <a:solidFill>
                  <a:srgbClr val="C00000"/>
                </a:solidFill>
              </a:rPr>
              <a:t>STATIONS</a:t>
            </a:r>
          </a:p>
          <a:p>
            <a:r>
              <a:rPr lang="en-US" sz="1300" dirty="0">
                <a:solidFill>
                  <a:schemeClr val="bg1"/>
                </a:solidFill>
              </a:rPr>
              <a:t>Station 4</a:t>
            </a:r>
            <a:br>
              <a:rPr lang="en-US" sz="1300" dirty="0">
                <a:solidFill>
                  <a:schemeClr val="bg1"/>
                </a:solidFill>
              </a:rPr>
            </a:br>
            <a:r>
              <a:rPr lang="en-US" sz="1300" dirty="0">
                <a:solidFill>
                  <a:schemeClr val="bg1"/>
                </a:solidFill>
              </a:rPr>
              <a:t>240 Arnold Road</a:t>
            </a:r>
            <a:br>
              <a:rPr lang="en-US" sz="1300" dirty="0">
                <a:solidFill>
                  <a:schemeClr val="bg1"/>
                </a:solidFill>
              </a:rPr>
            </a:br>
            <a:br>
              <a:rPr lang="en-US" sz="1300" dirty="0">
                <a:solidFill>
                  <a:schemeClr val="bg1"/>
                </a:solidFill>
              </a:rPr>
            </a:br>
            <a:r>
              <a:rPr lang="en-US" sz="1300" dirty="0">
                <a:solidFill>
                  <a:schemeClr val="bg1"/>
                </a:solidFill>
              </a:rPr>
              <a:t>Station 7</a:t>
            </a:r>
            <a:br>
              <a:rPr lang="en-US" sz="1300" dirty="0">
                <a:solidFill>
                  <a:schemeClr val="bg1"/>
                </a:solidFill>
              </a:rPr>
            </a:br>
            <a:r>
              <a:rPr lang="en-US" sz="1300" dirty="0">
                <a:solidFill>
                  <a:schemeClr val="bg1"/>
                </a:solidFill>
              </a:rPr>
              <a:t>2847 Flat River Road</a:t>
            </a:r>
          </a:p>
          <a:p>
            <a:br>
              <a:rPr lang="en-US" dirty="0"/>
            </a:br>
            <a:r>
              <a:rPr lang="en-US" dirty="0">
                <a:solidFill>
                  <a:srgbClr val="C00000"/>
                </a:solidFill>
              </a:rPr>
              <a:t>APPARATUS</a:t>
            </a:r>
          </a:p>
          <a:p>
            <a:pPr>
              <a:defRPr sz="1400"/>
            </a:pPr>
            <a:r>
              <a:rPr lang="en-US" dirty="0">
                <a:solidFill>
                  <a:schemeClr val="bg1"/>
                </a:solidFill>
              </a:rPr>
              <a:t>• Engine 4</a:t>
            </a:r>
            <a:br>
              <a:rPr lang="en-US" dirty="0">
                <a:solidFill>
                  <a:schemeClr val="bg1"/>
                </a:solidFill>
              </a:rPr>
            </a:br>
            <a:r>
              <a:rPr lang="en-US" dirty="0">
                <a:solidFill>
                  <a:schemeClr val="bg1"/>
                </a:solidFill>
              </a:rPr>
              <a:t>• Engine 7</a:t>
            </a:r>
            <a:br>
              <a:rPr lang="en-US" dirty="0">
                <a:solidFill>
                  <a:schemeClr val="bg1"/>
                </a:solidFill>
              </a:rPr>
            </a:br>
            <a:r>
              <a:rPr lang="en-US" dirty="0">
                <a:solidFill>
                  <a:schemeClr val="bg1"/>
                </a:solidFill>
              </a:rPr>
              <a:t>• Rescue 4</a:t>
            </a:r>
          </a:p>
          <a:p>
            <a:pPr>
              <a:defRPr sz="1400"/>
            </a:pPr>
            <a:r>
              <a:rPr lang="en-US" sz="1400" dirty="0">
                <a:solidFill>
                  <a:schemeClr val="bg1"/>
                </a:solidFill>
              </a:rPr>
              <a:t>• </a:t>
            </a:r>
            <a:r>
              <a:rPr lang="en-US" dirty="0">
                <a:solidFill>
                  <a:schemeClr val="bg1"/>
                </a:solidFill>
              </a:rPr>
              <a:t>Marine 7</a:t>
            </a:r>
            <a:br>
              <a:rPr lang="en-US" dirty="0">
                <a:solidFill>
                  <a:schemeClr val="bg1"/>
                </a:solidFill>
              </a:rPr>
            </a:br>
            <a:r>
              <a:rPr lang="en-US" dirty="0">
                <a:solidFill>
                  <a:schemeClr val="bg1"/>
                </a:solidFill>
              </a:rPr>
              <a:t>• Chief SUV</a:t>
            </a:r>
            <a:br>
              <a:rPr lang="en-US" dirty="0">
                <a:solidFill>
                  <a:schemeClr val="bg1"/>
                </a:solidFill>
              </a:rPr>
            </a:br>
            <a:endParaRPr lang="en-US" dirty="0">
              <a:solidFill>
                <a:schemeClr val="bg1"/>
              </a:solidFill>
            </a:endParaRPr>
          </a:p>
        </p:txBody>
      </p:sp>
      <p:sp>
        <p:nvSpPr>
          <p:cNvPr id="10" name="TextBox 9">
            <a:extLst>
              <a:ext uri="{FF2B5EF4-FFF2-40B4-BE49-F238E27FC236}">
                <a16:creationId xmlns:a16="http://schemas.microsoft.com/office/drawing/2014/main" id="{BEC5661D-B909-7B7E-337B-FAED31AE8B0F}"/>
              </a:ext>
            </a:extLst>
          </p:cNvPr>
          <p:cNvSpPr txBox="1"/>
          <p:nvPr/>
        </p:nvSpPr>
        <p:spPr>
          <a:xfrm>
            <a:off x="3006648" y="5994328"/>
            <a:ext cx="3198209" cy="1877437"/>
          </a:xfrm>
          <a:prstGeom prst="rect">
            <a:avLst/>
          </a:prstGeom>
          <a:noFill/>
        </p:spPr>
        <p:txBody>
          <a:bodyPr wrap="square" rtlCol="0">
            <a:spAutoFit/>
          </a:bodyPr>
          <a:lstStyle/>
          <a:p>
            <a:pPr>
              <a:defRPr sz="1800" b="1">
                <a:solidFill>
                  <a:srgbClr val="B41414"/>
                </a:solidFill>
              </a:defRPr>
            </a:pPr>
            <a:r>
              <a:rPr lang="en-US" dirty="0"/>
              <a:t>FINANCIAL SNAPSHOT </a:t>
            </a:r>
            <a:r>
              <a:rPr lang="en-US" sz="1200" dirty="0"/>
              <a:t>(FY ‘26/27)</a:t>
            </a:r>
          </a:p>
          <a:p>
            <a:pPr>
              <a:defRPr sz="1400"/>
            </a:pPr>
            <a:r>
              <a:rPr lang="en-US" dirty="0"/>
              <a:t>Budget:			$5,025,608</a:t>
            </a:r>
            <a:br>
              <a:rPr lang="en-US" dirty="0"/>
            </a:br>
            <a:r>
              <a:rPr lang="en-US" dirty="0"/>
              <a:t>Total Fund Balance:	$1,832,402</a:t>
            </a:r>
            <a:br>
              <a:rPr lang="en-US" dirty="0"/>
            </a:br>
            <a:r>
              <a:rPr lang="en-US" dirty="0"/>
              <a:t>Total Loan Liabilities:	$159,000</a:t>
            </a:r>
          </a:p>
          <a:p>
            <a:pPr>
              <a:defRPr sz="1400"/>
            </a:pPr>
            <a:r>
              <a:rPr lang="en-US" dirty="0"/>
              <a:t>      LED Streetlights	$143,000</a:t>
            </a:r>
          </a:p>
          <a:p>
            <a:pPr>
              <a:defRPr sz="1400"/>
            </a:pPr>
            <a:r>
              <a:rPr lang="en-US" dirty="0"/>
              <a:t>       Chief Vehicle		$16,000</a:t>
            </a:r>
          </a:p>
          <a:p>
            <a:pPr>
              <a:defRPr sz="1400"/>
            </a:pPr>
            <a:r>
              <a:rPr lang="en-US" dirty="0"/>
              <a:t>Pension Funded Ratio:	71.5%</a:t>
            </a:r>
          </a:p>
          <a:p>
            <a:pPr>
              <a:defRPr sz="1400"/>
            </a:pPr>
            <a:endParaRPr lang="en-US" dirty="0"/>
          </a:p>
        </p:txBody>
      </p:sp>
      <p:sp>
        <p:nvSpPr>
          <p:cNvPr id="11" name="TextBox 10">
            <a:extLst>
              <a:ext uri="{FF2B5EF4-FFF2-40B4-BE49-F238E27FC236}">
                <a16:creationId xmlns:a16="http://schemas.microsoft.com/office/drawing/2014/main" id="{0793495D-9ED3-A34B-B25D-C5752614B19D}"/>
              </a:ext>
            </a:extLst>
          </p:cNvPr>
          <p:cNvSpPr txBox="1"/>
          <p:nvPr/>
        </p:nvSpPr>
        <p:spPr>
          <a:xfrm>
            <a:off x="2996946" y="8069407"/>
            <a:ext cx="4622864" cy="1231106"/>
          </a:xfrm>
          <a:prstGeom prst="rect">
            <a:avLst/>
          </a:prstGeom>
          <a:noFill/>
        </p:spPr>
        <p:txBody>
          <a:bodyPr wrap="square" rtlCol="0">
            <a:spAutoFit/>
          </a:bodyPr>
          <a:lstStyle/>
          <a:p>
            <a:pPr>
              <a:defRPr sz="1800" b="1">
                <a:solidFill>
                  <a:srgbClr val="B41414"/>
                </a:solidFill>
              </a:defRPr>
            </a:pPr>
            <a:r>
              <a:rPr lang="en-US" dirty="0"/>
              <a:t>FIRE TAX INFORMATION </a:t>
            </a:r>
            <a:r>
              <a:rPr lang="en-US" sz="1200" dirty="0"/>
              <a:t>(FY ‘25/26)</a:t>
            </a:r>
          </a:p>
          <a:p>
            <a:pPr>
              <a:defRPr sz="1400"/>
            </a:pPr>
            <a:r>
              <a:rPr lang="en-US" dirty="0"/>
              <a:t>Current Residential Tax Rate: 1.605 /$1000</a:t>
            </a:r>
          </a:p>
          <a:p>
            <a:pPr>
              <a:defRPr sz="1400"/>
            </a:pPr>
            <a:br>
              <a:rPr lang="en-US" dirty="0"/>
            </a:br>
            <a:r>
              <a:rPr lang="en-US" dirty="0"/>
              <a:t>Proposed Municipal Tax Impact of current fire taxes: </a:t>
            </a:r>
          </a:p>
          <a:p>
            <a:pPr>
              <a:defRPr sz="1400"/>
            </a:pPr>
            <a:r>
              <a:rPr lang="en-US" dirty="0"/>
              <a:t>			+2.29%</a:t>
            </a:r>
          </a:p>
        </p:txBody>
      </p:sp>
      <p:sp>
        <p:nvSpPr>
          <p:cNvPr id="12" name="TextBox 11">
            <a:extLst>
              <a:ext uri="{FF2B5EF4-FFF2-40B4-BE49-F238E27FC236}">
                <a16:creationId xmlns:a16="http://schemas.microsoft.com/office/drawing/2014/main" id="{6C6F38E8-D851-6541-8D95-E257B58F87AD}"/>
              </a:ext>
            </a:extLst>
          </p:cNvPr>
          <p:cNvSpPr txBox="1"/>
          <p:nvPr/>
        </p:nvSpPr>
        <p:spPr>
          <a:xfrm>
            <a:off x="5890683" y="6523278"/>
            <a:ext cx="1754528" cy="1292662"/>
          </a:xfrm>
          <a:prstGeom prst="rect">
            <a:avLst/>
          </a:prstGeom>
          <a:noFill/>
          <a:ln>
            <a:solidFill>
              <a:srgbClr val="0A1728"/>
            </a:solidFill>
          </a:ln>
        </p:spPr>
        <p:txBody>
          <a:bodyPr wrap="square" rtlCol="0">
            <a:spAutoFit/>
          </a:bodyPr>
          <a:lstStyle/>
          <a:p>
            <a:pPr>
              <a:defRPr sz="1800" i="1"/>
            </a:pPr>
            <a:r>
              <a:rPr lang="en-US" dirty="0"/>
              <a:t>Did You Know?</a:t>
            </a:r>
          </a:p>
          <a:p>
            <a:pPr>
              <a:defRPr sz="1200"/>
            </a:pPr>
            <a:r>
              <a:rPr lang="en-US" dirty="0"/>
              <a:t>Members have volunteered their time for over twenty years for the tradition of escorting Santa. </a:t>
            </a:r>
          </a:p>
        </p:txBody>
      </p:sp>
      <p:cxnSp>
        <p:nvCxnSpPr>
          <p:cNvPr id="14" name="Straight Connector 13">
            <a:extLst>
              <a:ext uri="{FF2B5EF4-FFF2-40B4-BE49-F238E27FC236}">
                <a16:creationId xmlns:a16="http://schemas.microsoft.com/office/drawing/2014/main" id="{87D7694C-AF7B-D4ED-32E1-6FF9976D176B}"/>
              </a:ext>
            </a:extLst>
          </p:cNvPr>
          <p:cNvCxnSpPr>
            <a:cxnSpLocks/>
          </p:cNvCxnSpPr>
          <p:nvPr/>
        </p:nvCxnSpPr>
        <p:spPr>
          <a:xfrm>
            <a:off x="209550" y="2572971"/>
            <a:ext cx="2164722" cy="10465"/>
          </a:xfrm>
          <a:prstGeom prst="line">
            <a:avLst/>
          </a:prstGeom>
          <a:ln>
            <a:solidFill>
              <a:srgbClr val="C00000"/>
            </a:solidFill>
          </a:ln>
        </p:spPr>
        <p:style>
          <a:lnRef idx="2">
            <a:schemeClr val="accent1"/>
          </a:lnRef>
          <a:fillRef idx="0">
            <a:schemeClr val="accent1"/>
          </a:fillRef>
          <a:effectRef idx="1">
            <a:schemeClr val="accent1"/>
          </a:effectRef>
          <a:fontRef idx="minor">
            <a:schemeClr val="tx1"/>
          </a:fontRef>
        </p:style>
      </p:cxnSp>
      <p:sp>
        <p:nvSpPr>
          <p:cNvPr id="15" name="TextBox 14">
            <a:extLst>
              <a:ext uri="{FF2B5EF4-FFF2-40B4-BE49-F238E27FC236}">
                <a16:creationId xmlns:a16="http://schemas.microsoft.com/office/drawing/2014/main" id="{14CAB534-057C-9222-D3AA-3D0BF1A9F847}"/>
              </a:ext>
            </a:extLst>
          </p:cNvPr>
          <p:cNvSpPr txBox="1"/>
          <p:nvPr/>
        </p:nvSpPr>
        <p:spPr>
          <a:xfrm>
            <a:off x="4173006" y="9677507"/>
            <a:ext cx="2414492" cy="369332"/>
          </a:xfrm>
          <a:prstGeom prst="rect">
            <a:avLst/>
          </a:prstGeom>
          <a:noFill/>
        </p:spPr>
        <p:txBody>
          <a:bodyPr wrap="square" rtlCol="0">
            <a:spAutoFit/>
          </a:bodyPr>
          <a:lstStyle/>
          <a:p>
            <a:pPr>
              <a:defRPr sz="1800" b="1">
                <a:solidFill>
                  <a:srgbClr val="B41414"/>
                </a:solidFill>
              </a:defRPr>
            </a:pPr>
            <a:r>
              <a:rPr lang="en-US" dirty="0"/>
              <a:t>CCFD Website: </a:t>
            </a:r>
            <a:r>
              <a:rPr lang="en-US" sz="1400" dirty="0">
                <a:solidFill>
                  <a:schemeClr val="bg1">
                    <a:lumMod val="50000"/>
                  </a:schemeClr>
                </a:solidFill>
                <a:latin typeface="+mj-lt"/>
              </a:rPr>
              <a:t>ccfdri.com</a:t>
            </a:r>
            <a:endParaRPr lang="en-US" dirty="0">
              <a:solidFill>
                <a:schemeClr val="bg1">
                  <a:lumMod val="50000"/>
                </a:schemeClr>
              </a:solidFill>
              <a:latin typeface="+mj-lt"/>
            </a:endParaRPr>
          </a:p>
        </p:txBody>
      </p:sp>
      <p:sp>
        <p:nvSpPr>
          <p:cNvPr id="18" name="TextBox 17">
            <a:extLst>
              <a:ext uri="{FF2B5EF4-FFF2-40B4-BE49-F238E27FC236}">
                <a16:creationId xmlns:a16="http://schemas.microsoft.com/office/drawing/2014/main" id="{B29031EC-BF5F-0906-8BBA-A2582A1E746B}"/>
              </a:ext>
            </a:extLst>
          </p:cNvPr>
          <p:cNvSpPr txBox="1"/>
          <p:nvPr/>
        </p:nvSpPr>
        <p:spPr>
          <a:xfrm>
            <a:off x="1232073" y="8729580"/>
            <a:ext cx="1610472" cy="1169551"/>
          </a:xfrm>
          <a:prstGeom prst="rect">
            <a:avLst/>
          </a:prstGeom>
          <a:noFill/>
        </p:spPr>
        <p:txBody>
          <a:bodyPr wrap="square" rtlCol="0">
            <a:spAutoFit/>
          </a:bodyPr>
          <a:lstStyle/>
          <a:p>
            <a:r>
              <a:rPr lang="en-US" sz="1400" dirty="0">
                <a:solidFill>
                  <a:schemeClr val="bg1"/>
                </a:solidFill>
              </a:rPr>
              <a:t>• Fire Marshal SUV</a:t>
            </a:r>
          </a:p>
          <a:p>
            <a:r>
              <a:rPr lang="en-US" sz="1400" dirty="0">
                <a:solidFill>
                  <a:schemeClr val="bg1"/>
                </a:solidFill>
              </a:rPr>
              <a:t>• Reserve Engine 5</a:t>
            </a:r>
          </a:p>
          <a:p>
            <a:r>
              <a:rPr lang="en-US" sz="1400" dirty="0">
                <a:solidFill>
                  <a:schemeClr val="bg1"/>
                </a:solidFill>
              </a:rPr>
              <a:t>• Reserve Rescue 7</a:t>
            </a:r>
            <a:br>
              <a:rPr lang="en-US" sz="1400" dirty="0">
                <a:solidFill>
                  <a:schemeClr val="bg1"/>
                </a:solidFill>
              </a:rPr>
            </a:br>
            <a:r>
              <a:rPr lang="en-US" sz="1400" dirty="0">
                <a:solidFill>
                  <a:schemeClr val="bg1"/>
                </a:solidFill>
              </a:rPr>
              <a:t>• Inflatable Boat 4</a:t>
            </a:r>
            <a:br>
              <a:rPr lang="en-US" sz="1400" dirty="0">
                <a:solidFill>
                  <a:schemeClr val="bg1"/>
                </a:solidFill>
              </a:rPr>
            </a:br>
            <a:r>
              <a:rPr lang="en-US" sz="1400" dirty="0">
                <a:solidFill>
                  <a:schemeClr val="bg1"/>
                </a:solidFill>
              </a:rPr>
              <a:t>• Inflatable Boat 7</a:t>
            </a:r>
            <a:endParaRPr lang="en-US" sz="1400" dirty="0"/>
          </a:p>
        </p:txBody>
      </p:sp>
      <p:pic>
        <p:nvPicPr>
          <p:cNvPr id="4" name="Picture 3">
            <a:extLst>
              <a:ext uri="{FF2B5EF4-FFF2-40B4-BE49-F238E27FC236}">
                <a16:creationId xmlns:a16="http://schemas.microsoft.com/office/drawing/2014/main" id="{94715EF4-415C-6182-5FC3-0AAD1B5BCBEF}"/>
              </a:ext>
            </a:extLst>
          </p:cNvPr>
          <p:cNvPicPr>
            <a:picLocks noChangeAspect="1"/>
          </p:cNvPicPr>
          <p:nvPr/>
        </p:nvPicPr>
        <p:blipFill>
          <a:blip r:embed="rId2"/>
          <a:srcRect r="37227" b="2418"/>
          <a:stretch>
            <a:fillRect/>
          </a:stretch>
        </p:blipFill>
        <p:spPr>
          <a:xfrm>
            <a:off x="2926081" y="-19044"/>
            <a:ext cx="4846320" cy="5688324"/>
          </a:xfrm>
          <a:prstGeom prst="rect">
            <a:avLst/>
          </a:prstGeom>
        </p:spPr>
      </p:pic>
      <p:sp>
        <p:nvSpPr>
          <p:cNvPr id="13" name="TextBox 12">
            <a:extLst>
              <a:ext uri="{FF2B5EF4-FFF2-40B4-BE49-F238E27FC236}">
                <a16:creationId xmlns:a16="http://schemas.microsoft.com/office/drawing/2014/main" id="{D379DAC1-DF9A-35A7-86FB-25477C46960B}"/>
              </a:ext>
            </a:extLst>
          </p:cNvPr>
          <p:cNvSpPr txBox="1"/>
          <p:nvPr/>
        </p:nvSpPr>
        <p:spPr>
          <a:xfrm>
            <a:off x="209550" y="-25955"/>
            <a:ext cx="4329444" cy="2416046"/>
          </a:xfrm>
          <a:prstGeom prst="rect">
            <a:avLst/>
          </a:prstGeom>
          <a:solidFill>
            <a:srgbClr val="0A1728">
              <a:alpha val="60000"/>
            </a:srgbClr>
          </a:solidFill>
          <a:effectLst>
            <a:softEdge rad="127000"/>
          </a:effectLst>
        </p:spPr>
        <p:txBody>
          <a:bodyPr wrap="square" tIns="91440" rtlCol="0" anchor="b" anchorCtr="0">
            <a:spAutoFit/>
          </a:bodyPr>
          <a:lstStyle/>
          <a:p>
            <a:r>
              <a:rPr lang="en-US" sz="5400" b="1" dirty="0">
                <a:solidFill>
                  <a:schemeClr val="bg2"/>
                </a:solidFill>
                <a:latin typeface="Verdana Pro Semibold" panose="020F0502020204030204" pitchFamily="34" charset="0"/>
              </a:rPr>
              <a:t>CENTRAL</a:t>
            </a:r>
          </a:p>
          <a:p>
            <a:r>
              <a:rPr lang="en-US" sz="5400" b="1" dirty="0">
                <a:solidFill>
                  <a:schemeClr val="bg2"/>
                </a:solidFill>
                <a:latin typeface="Verdana Pro Semibold" panose="020F0502020204030204" pitchFamily="34" charset="0"/>
              </a:rPr>
              <a:t>COVENTRY </a:t>
            </a:r>
            <a:r>
              <a:rPr lang="en-US" sz="4000" dirty="0">
                <a:solidFill>
                  <a:srgbClr val="C00000"/>
                </a:solidFill>
                <a:latin typeface="Verdana Pro Cond" panose="020F0502020204030204" pitchFamily="34" charset="0"/>
              </a:rPr>
              <a:t>FIRE DISTRICT</a:t>
            </a:r>
            <a:endParaRPr lang="en-US" sz="5400" dirty="0">
              <a:solidFill>
                <a:srgbClr val="C00000"/>
              </a:solidFill>
              <a:latin typeface="Verdana Pro Cond" panose="020F0502020204030204"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BA10C85-E51F-5514-6E83-BBD535D0C54C}"/>
              </a:ext>
            </a:extLst>
          </p:cNvPr>
          <p:cNvPicPr>
            <a:picLocks noChangeAspect="1"/>
          </p:cNvPicPr>
          <p:nvPr/>
        </p:nvPicPr>
        <p:blipFill>
          <a:blip r:embed="rId2">
            <a:alphaModFix amt="70000"/>
          </a:blip>
          <a:srcRect t="-564" b="12733"/>
          <a:stretch>
            <a:fillRect/>
          </a:stretch>
        </p:blipFill>
        <p:spPr>
          <a:xfrm>
            <a:off x="2925435" y="-39755"/>
            <a:ext cx="4857690" cy="5688690"/>
          </a:xfrm>
          <a:prstGeom prst="rect">
            <a:avLst/>
          </a:prstGeom>
        </p:spPr>
      </p:pic>
      <p:sp>
        <p:nvSpPr>
          <p:cNvPr id="2" name="Rectangle 1"/>
          <p:cNvSpPr/>
          <p:nvPr/>
        </p:nvSpPr>
        <p:spPr>
          <a:xfrm>
            <a:off x="0" y="0"/>
            <a:ext cx="2926080" cy="10058400"/>
          </a:xfrm>
          <a:prstGeom prst="rect">
            <a:avLst/>
          </a:prstGeom>
          <a:solidFill>
            <a:srgbClr val="0A1728"/>
          </a:solidFill>
          <a:ln>
            <a:noFill/>
          </a:ln>
        </p:spPr>
        <p:style>
          <a:lnRef idx="1">
            <a:schemeClr val="accent1"/>
          </a:lnRef>
          <a:fillRef idx="3">
            <a:schemeClr val="accent1"/>
          </a:fillRef>
          <a:effectRef idx="2">
            <a:schemeClr val="accent1"/>
          </a:effectRef>
          <a:fontRef idx="minor">
            <a:schemeClr val="lt1"/>
          </a:fontRef>
        </p:style>
        <p:txBody>
          <a:bodyPr rtlCol="0" anchor="ctr"/>
          <a:lstStyle/>
          <a:p>
            <a:endParaRPr dirty="0"/>
          </a:p>
        </p:txBody>
      </p:sp>
      <p:sp>
        <p:nvSpPr>
          <p:cNvPr id="16" name="TextBox 15">
            <a:extLst>
              <a:ext uri="{FF2B5EF4-FFF2-40B4-BE49-F238E27FC236}">
                <a16:creationId xmlns:a16="http://schemas.microsoft.com/office/drawing/2014/main" id="{DA98A761-FA41-D9A4-C8B5-ED74220C9324}"/>
              </a:ext>
            </a:extLst>
          </p:cNvPr>
          <p:cNvSpPr txBox="1"/>
          <p:nvPr/>
        </p:nvSpPr>
        <p:spPr>
          <a:xfrm>
            <a:off x="153392" y="2149565"/>
            <a:ext cx="2506684" cy="7725192"/>
          </a:xfrm>
          <a:prstGeom prst="rect">
            <a:avLst/>
          </a:prstGeom>
          <a:noFill/>
        </p:spPr>
        <p:txBody>
          <a:bodyPr wrap="square" rtlCol="0">
            <a:spAutoFit/>
          </a:bodyPr>
          <a:lstStyle/>
          <a:p>
            <a:pPr>
              <a:defRPr sz="1800" i="1">
                <a:solidFill>
                  <a:srgbClr val="E6E6E6"/>
                </a:solidFill>
              </a:defRPr>
            </a:pPr>
            <a:r>
              <a:rPr lang="en-US" sz="2000" dirty="0"/>
              <a:t>At a Glance</a:t>
            </a:r>
          </a:p>
          <a:p>
            <a:br>
              <a:rPr lang="en-US" dirty="0"/>
            </a:br>
            <a:r>
              <a:rPr lang="en-US" dirty="0">
                <a:solidFill>
                  <a:srgbClr val="C00000"/>
                </a:solidFill>
              </a:rPr>
              <a:t>STAFFING</a:t>
            </a:r>
          </a:p>
          <a:p>
            <a:pPr>
              <a:defRPr sz="1300">
                <a:solidFill>
                  <a:srgbClr val="FFFFFF"/>
                </a:solidFill>
              </a:defRPr>
            </a:pPr>
            <a:r>
              <a:rPr lang="en-US" dirty="0"/>
              <a:t>9 Full Time ALS EMT/FF</a:t>
            </a:r>
          </a:p>
          <a:p>
            <a:br>
              <a:rPr lang="en-US" dirty="0"/>
            </a:br>
            <a:r>
              <a:rPr lang="en-US" dirty="0">
                <a:solidFill>
                  <a:srgbClr val="C00000"/>
                </a:solidFill>
              </a:rPr>
              <a:t>SCHEDULE</a:t>
            </a:r>
          </a:p>
          <a:p>
            <a:pPr>
              <a:defRPr sz="1300">
                <a:solidFill>
                  <a:srgbClr val="FFFFFF"/>
                </a:solidFill>
              </a:defRPr>
            </a:pPr>
            <a:r>
              <a:rPr lang="en-US" dirty="0"/>
              <a:t>Staffed 24/7/365</a:t>
            </a:r>
          </a:p>
          <a:p>
            <a:pPr>
              <a:defRPr sz="1300">
                <a:solidFill>
                  <a:srgbClr val="FFFFFF"/>
                </a:solidFill>
              </a:defRPr>
            </a:pPr>
            <a:br>
              <a:rPr lang="en-US" dirty="0"/>
            </a:br>
            <a:r>
              <a:rPr lang="en-US" dirty="0"/>
              <a:t>2 on duty personnel cross manning three primary apparatus.</a:t>
            </a:r>
          </a:p>
          <a:p>
            <a:pPr>
              <a:defRPr sz="1300">
                <a:solidFill>
                  <a:srgbClr val="FFFFFF"/>
                </a:solidFill>
              </a:defRPr>
            </a:pPr>
            <a:endParaRPr lang="en-US" dirty="0"/>
          </a:p>
          <a:p>
            <a:pPr>
              <a:defRPr sz="1300">
                <a:solidFill>
                  <a:srgbClr val="FFFFFF"/>
                </a:solidFill>
              </a:defRPr>
            </a:pPr>
            <a:r>
              <a:rPr lang="en-US" dirty="0"/>
              <a:t>Call backs for large events and storms</a:t>
            </a:r>
          </a:p>
          <a:p>
            <a:br>
              <a:rPr lang="en-US" dirty="0"/>
            </a:br>
            <a:r>
              <a:rPr lang="en-US" dirty="0">
                <a:solidFill>
                  <a:srgbClr val="C00000"/>
                </a:solidFill>
              </a:rPr>
              <a:t>SERVICE AREA</a:t>
            </a:r>
          </a:p>
          <a:p>
            <a:pPr>
              <a:defRPr sz="1300">
                <a:solidFill>
                  <a:srgbClr val="FFFFFF"/>
                </a:solidFill>
              </a:defRPr>
            </a:pPr>
            <a:r>
              <a:rPr lang="en-US" dirty="0"/>
              <a:t>6,000 residents served over 2.5 square miles</a:t>
            </a:r>
          </a:p>
          <a:p>
            <a:endParaRPr lang="en-US" dirty="0"/>
          </a:p>
          <a:p>
            <a:r>
              <a:rPr lang="en-US" dirty="0">
                <a:solidFill>
                  <a:srgbClr val="C00000"/>
                </a:solidFill>
              </a:rPr>
              <a:t>STATIONS</a:t>
            </a:r>
          </a:p>
          <a:p>
            <a:r>
              <a:rPr lang="en-US" sz="1300" dirty="0">
                <a:solidFill>
                  <a:schemeClr val="bg1"/>
                </a:solidFill>
              </a:rPr>
              <a:t>Station 6</a:t>
            </a:r>
            <a:br>
              <a:rPr lang="en-US" sz="1300" dirty="0">
                <a:solidFill>
                  <a:schemeClr val="bg1"/>
                </a:solidFill>
              </a:rPr>
            </a:br>
            <a:r>
              <a:rPr lang="en-US" sz="1300" dirty="0">
                <a:solidFill>
                  <a:schemeClr val="bg1"/>
                </a:solidFill>
              </a:rPr>
              <a:t>1 Bestwick Trail</a:t>
            </a:r>
          </a:p>
          <a:p>
            <a:br>
              <a:rPr lang="en-US" dirty="0"/>
            </a:br>
            <a:r>
              <a:rPr lang="en-US" dirty="0">
                <a:solidFill>
                  <a:srgbClr val="C00000"/>
                </a:solidFill>
              </a:rPr>
              <a:t>APPARATUS</a:t>
            </a:r>
          </a:p>
          <a:p>
            <a:pPr>
              <a:defRPr sz="1400"/>
            </a:pPr>
            <a:r>
              <a:rPr lang="en-US" dirty="0">
                <a:solidFill>
                  <a:schemeClr val="bg1"/>
                </a:solidFill>
              </a:rPr>
              <a:t>• Quint 1</a:t>
            </a:r>
            <a:br>
              <a:rPr lang="en-US" dirty="0">
                <a:solidFill>
                  <a:schemeClr val="bg1"/>
                </a:solidFill>
              </a:rPr>
            </a:br>
            <a:r>
              <a:rPr lang="en-US" dirty="0">
                <a:solidFill>
                  <a:schemeClr val="bg1"/>
                </a:solidFill>
              </a:rPr>
              <a:t>• Engine 6</a:t>
            </a:r>
            <a:br>
              <a:rPr lang="en-US" dirty="0">
                <a:solidFill>
                  <a:schemeClr val="bg1"/>
                </a:solidFill>
              </a:rPr>
            </a:br>
            <a:r>
              <a:rPr lang="en-US" dirty="0">
                <a:solidFill>
                  <a:schemeClr val="bg1"/>
                </a:solidFill>
              </a:rPr>
              <a:t>• Rescue 6</a:t>
            </a:r>
            <a:br>
              <a:rPr lang="en-US" dirty="0">
                <a:solidFill>
                  <a:schemeClr val="bg1"/>
                </a:solidFill>
              </a:rPr>
            </a:br>
            <a:r>
              <a:rPr lang="en-US" dirty="0">
                <a:solidFill>
                  <a:schemeClr val="bg1"/>
                </a:solidFill>
              </a:rPr>
              <a:t>• Chief SUV</a:t>
            </a:r>
            <a:br>
              <a:rPr lang="en-US" dirty="0">
                <a:solidFill>
                  <a:schemeClr val="bg1"/>
                </a:solidFill>
              </a:rPr>
            </a:br>
            <a:r>
              <a:rPr lang="en-US" dirty="0">
                <a:solidFill>
                  <a:schemeClr val="bg1"/>
                </a:solidFill>
              </a:rPr>
              <a:t>• Fire Marshal SUV</a:t>
            </a:r>
            <a:br>
              <a:rPr lang="en-US" dirty="0">
                <a:solidFill>
                  <a:schemeClr val="bg1"/>
                </a:solidFill>
              </a:rPr>
            </a:br>
            <a:r>
              <a:rPr lang="en-US" dirty="0">
                <a:solidFill>
                  <a:schemeClr val="bg1"/>
                </a:solidFill>
              </a:rPr>
              <a:t>• Utility 1</a:t>
            </a:r>
            <a:br>
              <a:rPr lang="en-US" dirty="0">
                <a:solidFill>
                  <a:schemeClr val="bg1"/>
                </a:solidFill>
              </a:rPr>
            </a:br>
            <a:r>
              <a:rPr lang="en-US" dirty="0">
                <a:solidFill>
                  <a:schemeClr val="bg1"/>
                </a:solidFill>
              </a:rPr>
              <a:t>• Decon Trailer</a:t>
            </a:r>
            <a:br>
              <a:rPr lang="en-US" dirty="0">
                <a:solidFill>
                  <a:schemeClr val="bg1"/>
                </a:solidFill>
              </a:rPr>
            </a:br>
            <a:r>
              <a:rPr lang="en-US" dirty="0">
                <a:solidFill>
                  <a:schemeClr val="bg1"/>
                </a:solidFill>
              </a:rPr>
              <a:t>• Brush 2</a:t>
            </a:r>
            <a:br>
              <a:rPr lang="en-US" dirty="0">
                <a:solidFill>
                  <a:schemeClr val="bg1"/>
                </a:solidFill>
              </a:rPr>
            </a:br>
            <a:r>
              <a:rPr lang="en-US" dirty="0">
                <a:solidFill>
                  <a:schemeClr val="bg1"/>
                </a:solidFill>
              </a:rPr>
              <a:t>• UTV 1</a:t>
            </a:r>
            <a:br>
              <a:rPr lang="en-US" dirty="0">
                <a:solidFill>
                  <a:schemeClr val="bg1"/>
                </a:solidFill>
              </a:rPr>
            </a:br>
            <a:r>
              <a:rPr lang="en-US" dirty="0">
                <a:solidFill>
                  <a:schemeClr val="bg1"/>
                </a:solidFill>
              </a:rPr>
              <a:t>• Inflatable Boat</a:t>
            </a:r>
          </a:p>
        </p:txBody>
      </p:sp>
      <p:sp>
        <p:nvSpPr>
          <p:cNvPr id="17" name="TextBox 16">
            <a:extLst>
              <a:ext uri="{FF2B5EF4-FFF2-40B4-BE49-F238E27FC236}">
                <a16:creationId xmlns:a16="http://schemas.microsoft.com/office/drawing/2014/main" id="{A37CC5C2-8BAC-E6A5-9F7C-FA41ABBE8378}"/>
              </a:ext>
            </a:extLst>
          </p:cNvPr>
          <p:cNvSpPr txBox="1"/>
          <p:nvPr/>
        </p:nvSpPr>
        <p:spPr>
          <a:xfrm>
            <a:off x="3073791" y="6083918"/>
            <a:ext cx="3229038" cy="1661993"/>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sz="1800" b="1">
                <a:solidFill>
                  <a:srgbClr val="B41414"/>
                </a:solidFill>
              </a:defRPr>
            </a:pPr>
            <a:r>
              <a:rPr lang="en-US" dirty="0"/>
              <a:t>FINANCIAL SNAPSHOT </a:t>
            </a:r>
            <a:r>
              <a:rPr kumimoji="0" lang="en-US" sz="1200" b="1" i="0" u="none" strike="noStrike" kern="1200" cap="none" spc="0" normalizeH="0" baseline="0" noProof="0" dirty="0">
                <a:ln>
                  <a:noFill/>
                </a:ln>
                <a:solidFill>
                  <a:srgbClr val="B41414"/>
                </a:solidFill>
                <a:effectLst/>
                <a:uLnTx/>
                <a:uFillTx/>
                <a:latin typeface="Calibri"/>
                <a:ea typeface="+mn-ea"/>
                <a:cs typeface="+mn-cs"/>
              </a:rPr>
              <a:t>(FY ‘26/27)</a:t>
            </a:r>
          </a:p>
          <a:p>
            <a:pPr>
              <a:defRPr sz="1400"/>
            </a:pPr>
            <a:r>
              <a:rPr lang="en-US" dirty="0"/>
              <a:t>Budget: 			$1,653,850</a:t>
            </a:r>
            <a:br>
              <a:rPr lang="en-US" dirty="0"/>
            </a:br>
            <a:r>
              <a:rPr lang="en-US" dirty="0"/>
              <a:t>Total Fund Balance: 	$584,970</a:t>
            </a:r>
            <a:br>
              <a:rPr lang="en-US" dirty="0"/>
            </a:br>
            <a:r>
              <a:rPr lang="en-US" dirty="0"/>
              <a:t>Total Loan Liabilities: 	$607,447</a:t>
            </a:r>
          </a:p>
          <a:p>
            <a:pPr>
              <a:defRPr sz="1400"/>
            </a:pPr>
            <a:r>
              <a:rPr lang="en-US" dirty="0"/>
              <a:t>     New Rescue		$307,015</a:t>
            </a:r>
          </a:p>
          <a:p>
            <a:pPr>
              <a:defRPr sz="1400"/>
            </a:pPr>
            <a:r>
              <a:rPr lang="en-US" dirty="0"/>
              <a:t>     Quint 1			$300,432</a:t>
            </a:r>
          </a:p>
          <a:p>
            <a:pPr>
              <a:defRPr sz="1400"/>
            </a:pPr>
            <a:r>
              <a:rPr lang="en-US" dirty="0"/>
              <a:t>Pension Funded Ratio:	103.8%</a:t>
            </a:r>
          </a:p>
        </p:txBody>
      </p:sp>
      <p:sp>
        <p:nvSpPr>
          <p:cNvPr id="18" name="TextBox 17">
            <a:extLst>
              <a:ext uri="{FF2B5EF4-FFF2-40B4-BE49-F238E27FC236}">
                <a16:creationId xmlns:a16="http://schemas.microsoft.com/office/drawing/2014/main" id="{423045BD-2F73-EC74-C894-706B98E8B555}"/>
              </a:ext>
            </a:extLst>
          </p:cNvPr>
          <p:cNvSpPr txBox="1"/>
          <p:nvPr/>
        </p:nvSpPr>
        <p:spPr>
          <a:xfrm>
            <a:off x="3073791" y="8080904"/>
            <a:ext cx="4600638" cy="123110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sz="1800" b="1">
                <a:solidFill>
                  <a:srgbClr val="B41414"/>
                </a:solidFill>
              </a:defRPr>
            </a:pPr>
            <a:r>
              <a:rPr lang="en-US" dirty="0"/>
              <a:t>FIRE TAX INFORMATION </a:t>
            </a:r>
            <a:r>
              <a:rPr kumimoji="0" lang="en-US" sz="1200" b="1" i="0" u="none" strike="noStrike" kern="1200" cap="none" spc="0" normalizeH="0" baseline="0" noProof="0" dirty="0">
                <a:ln>
                  <a:noFill/>
                </a:ln>
                <a:solidFill>
                  <a:srgbClr val="B41414"/>
                </a:solidFill>
                <a:effectLst/>
                <a:uLnTx/>
                <a:uFillTx/>
                <a:latin typeface="Calibri"/>
                <a:ea typeface="+mn-ea"/>
                <a:cs typeface="+mn-cs"/>
              </a:rPr>
              <a:t>(FY ‘25/26)</a:t>
            </a:r>
          </a:p>
          <a:p>
            <a:pPr>
              <a:defRPr sz="1400"/>
            </a:pPr>
            <a:r>
              <a:rPr lang="en-US" dirty="0"/>
              <a:t>Current Residential Tax Rate: 1.98 /$1000</a:t>
            </a:r>
          </a:p>
          <a:p>
            <a:pPr>
              <a:defRPr sz="1400"/>
            </a:pPr>
            <a:br>
              <a:rPr lang="en-US" dirty="0"/>
            </a:br>
            <a:r>
              <a:rPr lang="en-US" dirty="0"/>
              <a:t>Proposed Municipal Tax Impact of current fire taxes: </a:t>
            </a:r>
          </a:p>
          <a:p>
            <a:pPr>
              <a:defRPr sz="1400"/>
            </a:pPr>
            <a:r>
              <a:rPr lang="en-US" dirty="0"/>
              <a:t>			+0.17%</a:t>
            </a:r>
          </a:p>
        </p:txBody>
      </p:sp>
      <p:sp>
        <p:nvSpPr>
          <p:cNvPr id="19" name="TextBox 18">
            <a:extLst>
              <a:ext uri="{FF2B5EF4-FFF2-40B4-BE49-F238E27FC236}">
                <a16:creationId xmlns:a16="http://schemas.microsoft.com/office/drawing/2014/main" id="{5B60CA6E-B3D2-000C-D68F-B0D60B8325E6}"/>
              </a:ext>
            </a:extLst>
          </p:cNvPr>
          <p:cNvSpPr txBox="1"/>
          <p:nvPr/>
        </p:nvSpPr>
        <p:spPr>
          <a:xfrm>
            <a:off x="6039017" y="6749532"/>
            <a:ext cx="1616013" cy="1107996"/>
          </a:xfrm>
          <a:prstGeom prst="rect">
            <a:avLst/>
          </a:prstGeom>
          <a:noFill/>
          <a:ln>
            <a:solidFill>
              <a:srgbClr val="0A1728"/>
            </a:solidFill>
          </a:ln>
        </p:spPr>
        <p:txBody>
          <a:bodyPr wrap="square" rtlCol="0">
            <a:spAutoFit/>
          </a:bodyPr>
          <a:lstStyle/>
          <a:p>
            <a:pPr algn="ctr">
              <a:defRPr sz="1800" i="1"/>
            </a:pPr>
            <a:r>
              <a:rPr lang="en-US" dirty="0"/>
              <a:t>Did You Know?</a:t>
            </a:r>
          </a:p>
          <a:p>
            <a:pPr algn="ctr">
              <a:defRPr sz="1200"/>
            </a:pPr>
            <a:r>
              <a:rPr lang="en-US" dirty="0"/>
              <a:t>The first fire engines in the Hopkins Hill area were converted farm equipment in 1952.</a:t>
            </a:r>
          </a:p>
        </p:txBody>
      </p:sp>
      <p:sp>
        <p:nvSpPr>
          <p:cNvPr id="20" name="TextBox 19">
            <a:extLst>
              <a:ext uri="{FF2B5EF4-FFF2-40B4-BE49-F238E27FC236}">
                <a16:creationId xmlns:a16="http://schemas.microsoft.com/office/drawing/2014/main" id="{908748B9-18AA-4CD8-BA8D-29378BBD1E4F}"/>
              </a:ext>
            </a:extLst>
          </p:cNvPr>
          <p:cNvSpPr txBox="1"/>
          <p:nvPr/>
        </p:nvSpPr>
        <p:spPr>
          <a:xfrm>
            <a:off x="279904" y="272684"/>
            <a:ext cx="4566418" cy="1585049"/>
          </a:xfrm>
          <a:prstGeom prst="rect">
            <a:avLst/>
          </a:prstGeom>
          <a:solidFill>
            <a:srgbClr val="0A1728">
              <a:alpha val="60000"/>
            </a:srgbClr>
          </a:solidFill>
          <a:effectLst>
            <a:softEdge rad="76200"/>
          </a:effectLst>
        </p:spPr>
        <p:txBody>
          <a:bodyPr wrap="square" tIns="91440" rtlCol="0" anchor="b" anchorCtr="0">
            <a:spAutoFit/>
          </a:bodyPr>
          <a:lstStyle/>
          <a:p>
            <a:r>
              <a:rPr lang="en-US" sz="5400" b="1" dirty="0">
                <a:solidFill>
                  <a:schemeClr val="bg2"/>
                </a:solidFill>
                <a:latin typeface="Verdana Pro Semibold" panose="020F0502020204030204" pitchFamily="34" charset="0"/>
              </a:rPr>
              <a:t>Hopkins Hill</a:t>
            </a:r>
          </a:p>
          <a:p>
            <a:r>
              <a:rPr lang="en-US" sz="4000" dirty="0">
                <a:solidFill>
                  <a:srgbClr val="C00000"/>
                </a:solidFill>
                <a:latin typeface="Verdana Pro Cond" panose="020F0502020204030204" pitchFamily="34" charset="0"/>
              </a:rPr>
              <a:t>FIRE DISTRICT</a:t>
            </a:r>
            <a:endParaRPr lang="en-US" sz="5400" dirty="0">
              <a:solidFill>
                <a:srgbClr val="C00000"/>
              </a:solidFill>
              <a:latin typeface="Verdana Pro Cond" panose="020F0502020204030204" pitchFamily="34" charset="0"/>
            </a:endParaRPr>
          </a:p>
        </p:txBody>
      </p:sp>
      <p:cxnSp>
        <p:nvCxnSpPr>
          <p:cNvPr id="21" name="Straight Connector 20">
            <a:extLst>
              <a:ext uri="{FF2B5EF4-FFF2-40B4-BE49-F238E27FC236}">
                <a16:creationId xmlns:a16="http://schemas.microsoft.com/office/drawing/2014/main" id="{D74B90B5-D5F4-DA41-CCCA-23F009E61B5B}"/>
              </a:ext>
            </a:extLst>
          </p:cNvPr>
          <p:cNvCxnSpPr>
            <a:cxnSpLocks/>
          </p:cNvCxnSpPr>
          <p:nvPr/>
        </p:nvCxnSpPr>
        <p:spPr>
          <a:xfrm>
            <a:off x="279904" y="2040613"/>
            <a:ext cx="2164722" cy="10465"/>
          </a:xfrm>
          <a:prstGeom prst="line">
            <a:avLst/>
          </a:prstGeom>
          <a:ln>
            <a:solidFill>
              <a:srgbClr val="C00000"/>
            </a:solidFill>
          </a:ln>
        </p:spPr>
        <p:style>
          <a:lnRef idx="2">
            <a:schemeClr val="accent1"/>
          </a:lnRef>
          <a:fillRef idx="0">
            <a:schemeClr val="accent1"/>
          </a:fillRef>
          <a:effectRef idx="1">
            <a:schemeClr val="accent1"/>
          </a:effectRef>
          <a:fontRef idx="minor">
            <a:schemeClr val="tx1"/>
          </a:fontRef>
        </p:style>
      </p:cxnSp>
      <p:sp>
        <p:nvSpPr>
          <p:cNvPr id="22" name="TextBox 21">
            <a:extLst>
              <a:ext uri="{FF2B5EF4-FFF2-40B4-BE49-F238E27FC236}">
                <a16:creationId xmlns:a16="http://schemas.microsoft.com/office/drawing/2014/main" id="{CD3B2F0C-AAD8-D51B-1188-229AF35C1F79}"/>
              </a:ext>
            </a:extLst>
          </p:cNvPr>
          <p:cNvSpPr txBox="1"/>
          <p:nvPr/>
        </p:nvSpPr>
        <p:spPr>
          <a:xfrm>
            <a:off x="3636479" y="9680739"/>
            <a:ext cx="3621831" cy="369332"/>
          </a:xfrm>
          <a:prstGeom prst="rect">
            <a:avLst/>
          </a:prstGeom>
          <a:noFill/>
        </p:spPr>
        <p:txBody>
          <a:bodyPr wrap="square" rtlCol="0">
            <a:spAutoFit/>
          </a:bodyPr>
          <a:lstStyle/>
          <a:p>
            <a:pPr>
              <a:defRPr sz="1800" b="1">
                <a:solidFill>
                  <a:srgbClr val="B41414"/>
                </a:solidFill>
              </a:defRPr>
            </a:pPr>
            <a:r>
              <a:rPr lang="en-US" dirty="0"/>
              <a:t>HHFD Website: </a:t>
            </a:r>
            <a:r>
              <a:rPr lang="en-US" sz="1400" dirty="0">
                <a:solidFill>
                  <a:schemeClr val="bg1">
                    <a:lumMod val="50000"/>
                  </a:schemeClr>
                </a:solidFill>
                <a:latin typeface="+mj-lt"/>
              </a:rPr>
              <a:t>hopkinshillfiredistrict.com</a:t>
            </a:r>
            <a:endParaRPr lang="en-US" dirty="0">
              <a:solidFill>
                <a:schemeClr val="bg1">
                  <a:lumMod val="50000"/>
                </a:schemeClr>
              </a:solidFill>
              <a:latin typeface="+mj-lt"/>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9FD4EB0-54E7-C07C-538A-730677D4CE79}"/>
              </a:ext>
            </a:extLst>
          </p:cNvPr>
          <p:cNvSpPr/>
          <p:nvPr/>
        </p:nvSpPr>
        <p:spPr>
          <a:xfrm>
            <a:off x="0" y="-26203"/>
            <a:ext cx="2926080" cy="10084603"/>
          </a:xfrm>
          <a:prstGeom prst="rect">
            <a:avLst/>
          </a:prstGeom>
          <a:solidFill>
            <a:srgbClr val="0A172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2800" b="1">
                <a:solidFill>
                  <a:srgbClr val="FFFFFF"/>
                </a:solidFill>
              </a:defRPr>
            </a:pPr>
            <a:endParaRPr dirty="0"/>
          </a:p>
        </p:txBody>
      </p:sp>
      <p:sp>
        <p:nvSpPr>
          <p:cNvPr id="10" name="TextBox 9">
            <a:extLst>
              <a:ext uri="{FF2B5EF4-FFF2-40B4-BE49-F238E27FC236}">
                <a16:creationId xmlns:a16="http://schemas.microsoft.com/office/drawing/2014/main" id="{0377A10E-C8C8-77AC-768E-3E9C4B08AAF0}"/>
              </a:ext>
            </a:extLst>
          </p:cNvPr>
          <p:cNvSpPr txBox="1"/>
          <p:nvPr/>
        </p:nvSpPr>
        <p:spPr>
          <a:xfrm>
            <a:off x="181274" y="2611824"/>
            <a:ext cx="2691766" cy="7078861"/>
          </a:xfrm>
          <a:prstGeom prst="rect">
            <a:avLst/>
          </a:prstGeom>
          <a:noFill/>
        </p:spPr>
        <p:txBody>
          <a:bodyPr wrap="square" rtlCol="0">
            <a:spAutoFit/>
          </a:bodyPr>
          <a:lstStyle/>
          <a:p>
            <a:pPr>
              <a:defRPr sz="1800" i="1">
                <a:solidFill>
                  <a:srgbClr val="E6E6E6"/>
                </a:solidFill>
              </a:defRPr>
            </a:pPr>
            <a:r>
              <a:rPr lang="en-US" sz="2000" dirty="0"/>
              <a:t>At a Glance</a:t>
            </a:r>
          </a:p>
          <a:p>
            <a:br>
              <a:rPr lang="en-US" dirty="0"/>
            </a:br>
            <a:r>
              <a:rPr lang="en-US" dirty="0">
                <a:solidFill>
                  <a:srgbClr val="C00000"/>
                </a:solidFill>
              </a:rPr>
              <a:t>STAFFING</a:t>
            </a:r>
          </a:p>
          <a:p>
            <a:pPr>
              <a:defRPr sz="1300">
                <a:solidFill>
                  <a:srgbClr val="FFFFFF"/>
                </a:solidFill>
              </a:defRPr>
            </a:pPr>
            <a:r>
              <a:rPr lang="en-US" dirty="0"/>
              <a:t>12 Full Time ALS EMT/FF</a:t>
            </a:r>
          </a:p>
          <a:p>
            <a:br>
              <a:rPr lang="en-US" dirty="0"/>
            </a:br>
            <a:r>
              <a:rPr lang="en-US" dirty="0">
                <a:solidFill>
                  <a:srgbClr val="C00000"/>
                </a:solidFill>
              </a:rPr>
              <a:t>SCHEDULE</a:t>
            </a:r>
          </a:p>
          <a:p>
            <a:pPr>
              <a:defRPr sz="1300">
                <a:solidFill>
                  <a:srgbClr val="FFFFFF"/>
                </a:solidFill>
              </a:defRPr>
            </a:pPr>
            <a:r>
              <a:rPr lang="en-US" dirty="0"/>
              <a:t>Staffed 24/7/365</a:t>
            </a:r>
          </a:p>
          <a:p>
            <a:pPr>
              <a:defRPr sz="1300">
                <a:solidFill>
                  <a:srgbClr val="FFFFFF"/>
                </a:solidFill>
              </a:defRPr>
            </a:pPr>
            <a:br>
              <a:rPr lang="en-US" dirty="0"/>
            </a:br>
            <a:r>
              <a:rPr lang="en-US" dirty="0"/>
              <a:t>2–3 on duty personnel cross manning two primary apparatus.</a:t>
            </a:r>
          </a:p>
          <a:p>
            <a:pPr>
              <a:defRPr sz="1300">
                <a:solidFill>
                  <a:srgbClr val="FFFFFF"/>
                </a:solidFill>
              </a:defRPr>
            </a:pPr>
            <a:endParaRPr lang="en-US" dirty="0"/>
          </a:p>
          <a:p>
            <a:pPr>
              <a:defRPr sz="1300">
                <a:solidFill>
                  <a:srgbClr val="FFFFFF"/>
                </a:solidFill>
              </a:defRPr>
            </a:pPr>
            <a:r>
              <a:rPr lang="en-US" dirty="0"/>
              <a:t>Call backs for large events and storms</a:t>
            </a:r>
          </a:p>
          <a:p>
            <a:br>
              <a:rPr lang="en-US" dirty="0"/>
            </a:br>
            <a:r>
              <a:rPr lang="en-US" dirty="0">
                <a:solidFill>
                  <a:srgbClr val="C00000"/>
                </a:solidFill>
              </a:rPr>
              <a:t>SERVICE AREA</a:t>
            </a:r>
          </a:p>
          <a:p>
            <a:pPr>
              <a:defRPr sz="1300">
                <a:solidFill>
                  <a:srgbClr val="FFFFFF"/>
                </a:solidFill>
              </a:defRPr>
            </a:pPr>
            <a:r>
              <a:rPr lang="en-US" dirty="0"/>
              <a:t>10,000 residents served over 5.5 square miles</a:t>
            </a:r>
          </a:p>
          <a:p>
            <a:endParaRPr lang="en-US" dirty="0"/>
          </a:p>
          <a:p>
            <a:r>
              <a:rPr lang="en-US" dirty="0">
                <a:solidFill>
                  <a:srgbClr val="C00000"/>
                </a:solidFill>
              </a:rPr>
              <a:t>STATIONS</a:t>
            </a:r>
          </a:p>
          <a:p>
            <a:pPr>
              <a:defRPr sz="1300">
                <a:solidFill>
                  <a:srgbClr val="FFFFFF"/>
                </a:solidFill>
              </a:defRPr>
            </a:pPr>
            <a:r>
              <a:rPr lang="en-US" dirty="0"/>
              <a:t>Station 1</a:t>
            </a:r>
            <a:br>
              <a:rPr lang="en-US" dirty="0"/>
            </a:br>
            <a:r>
              <a:rPr lang="en-US" dirty="0"/>
              <a:t>571 Washington Street</a:t>
            </a:r>
          </a:p>
          <a:p>
            <a:br>
              <a:rPr lang="en-US" dirty="0"/>
            </a:br>
            <a:r>
              <a:rPr lang="en-US" dirty="0">
                <a:solidFill>
                  <a:srgbClr val="C00000"/>
                </a:solidFill>
              </a:rPr>
              <a:t>APPARATUS</a:t>
            </a:r>
          </a:p>
          <a:p>
            <a:pPr>
              <a:defRPr sz="1400"/>
            </a:pPr>
            <a:r>
              <a:rPr lang="en-US" dirty="0">
                <a:solidFill>
                  <a:schemeClr val="bg1"/>
                </a:solidFill>
              </a:rPr>
              <a:t>• Ladder 1</a:t>
            </a:r>
            <a:br>
              <a:rPr lang="en-US" dirty="0">
                <a:solidFill>
                  <a:schemeClr val="bg1"/>
                </a:solidFill>
              </a:rPr>
            </a:br>
            <a:r>
              <a:rPr lang="en-US" dirty="0">
                <a:solidFill>
                  <a:schemeClr val="bg1"/>
                </a:solidFill>
              </a:rPr>
              <a:t>• Engine 1</a:t>
            </a:r>
            <a:br>
              <a:rPr lang="en-US" dirty="0">
                <a:solidFill>
                  <a:schemeClr val="bg1"/>
                </a:solidFill>
              </a:rPr>
            </a:br>
            <a:r>
              <a:rPr lang="en-US" dirty="0">
                <a:solidFill>
                  <a:schemeClr val="bg1"/>
                </a:solidFill>
              </a:rPr>
              <a:t>• Rescue 1</a:t>
            </a:r>
            <a:br>
              <a:rPr lang="en-US" dirty="0">
                <a:solidFill>
                  <a:schemeClr val="bg1"/>
                </a:solidFill>
              </a:rPr>
            </a:br>
            <a:r>
              <a:rPr lang="en-US" dirty="0">
                <a:solidFill>
                  <a:schemeClr val="bg1"/>
                </a:solidFill>
              </a:rPr>
              <a:t>• Reserve Rescue 1</a:t>
            </a:r>
            <a:br>
              <a:rPr lang="en-US" dirty="0">
                <a:solidFill>
                  <a:schemeClr val="bg1"/>
                </a:solidFill>
              </a:rPr>
            </a:br>
            <a:r>
              <a:rPr lang="en-US" dirty="0">
                <a:solidFill>
                  <a:schemeClr val="bg1"/>
                </a:solidFill>
              </a:rPr>
              <a:t>• Chief SUV</a:t>
            </a:r>
            <a:br>
              <a:rPr lang="en-US" dirty="0">
                <a:solidFill>
                  <a:schemeClr val="bg1"/>
                </a:solidFill>
              </a:rPr>
            </a:br>
            <a:r>
              <a:rPr lang="en-US" dirty="0">
                <a:solidFill>
                  <a:schemeClr val="bg1"/>
                </a:solidFill>
              </a:rPr>
              <a:t>• Fire Marshal SUV</a:t>
            </a:r>
            <a:br>
              <a:rPr lang="en-US" dirty="0">
                <a:solidFill>
                  <a:schemeClr val="bg1"/>
                </a:solidFill>
              </a:rPr>
            </a:br>
            <a:r>
              <a:rPr lang="en-US" dirty="0">
                <a:solidFill>
                  <a:schemeClr val="bg1"/>
                </a:solidFill>
              </a:rPr>
              <a:t>• Inflatable Boat</a:t>
            </a:r>
          </a:p>
        </p:txBody>
      </p:sp>
      <p:sp>
        <p:nvSpPr>
          <p:cNvPr id="11" name="TextBox 10">
            <a:extLst>
              <a:ext uri="{FF2B5EF4-FFF2-40B4-BE49-F238E27FC236}">
                <a16:creationId xmlns:a16="http://schemas.microsoft.com/office/drawing/2014/main" id="{F845387F-D794-C920-78DE-484737B2A9A9}"/>
              </a:ext>
            </a:extLst>
          </p:cNvPr>
          <p:cNvSpPr txBox="1"/>
          <p:nvPr/>
        </p:nvSpPr>
        <p:spPr>
          <a:xfrm>
            <a:off x="2990556" y="6086006"/>
            <a:ext cx="3268730" cy="1661993"/>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sz="1800" b="1">
                <a:solidFill>
                  <a:srgbClr val="B41414"/>
                </a:solidFill>
              </a:defRPr>
            </a:pPr>
            <a:r>
              <a:rPr lang="en-US" dirty="0"/>
              <a:t>FINANCIAL SNAPSHOT </a:t>
            </a:r>
            <a:r>
              <a:rPr kumimoji="0" lang="en-US" sz="1200" b="1" i="0" u="none" strike="noStrike" kern="1200" cap="none" spc="0" normalizeH="0" baseline="0" noProof="0" dirty="0">
                <a:ln>
                  <a:noFill/>
                </a:ln>
                <a:solidFill>
                  <a:srgbClr val="B41414"/>
                </a:solidFill>
                <a:effectLst/>
                <a:uLnTx/>
                <a:uFillTx/>
                <a:latin typeface="Calibri"/>
                <a:ea typeface="+mn-ea"/>
                <a:cs typeface="+mn-cs"/>
              </a:rPr>
              <a:t>(FY ‘25/26)</a:t>
            </a:r>
          </a:p>
          <a:p>
            <a:pPr>
              <a:defRPr sz="1400"/>
            </a:pPr>
            <a:r>
              <a:rPr lang="en-US" dirty="0"/>
              <a:t>Budget: 			$2,981,293</a:t>
            </a:r>
            <a:br>
              <a:rPr lang="en-US" dirty="0"/>
            </a:br>
            <a:r>
              <a:rPr lang="en-US" dirty="0"/>
              <a:t>Total Fund Balance: 	$771,865</a:t>
            </a:r>
            <a:br>
              <a:rPr lang="en-US" dirty="0"/>
            </a:br>
            <a:r>
              <a:rPr lang="en-US" dirty="0"/>
              <a:t>Total Loan Liabilities:  	$492,578</a:t>
            </a:r>
          </a:p>
          <a:p>
            <a:pPr>
              <a:defRPr sz="1400"/>
            </a:pPr>
            <a:r>
              <a:rPr lang="en-US" dirty="0"/>
              <a:t>      Engine 1 Loan		$492,578</a:t>
            </a:r>
          </a:p>
          <a:p>
            <a:pPr>
              <a:defRPr sz="1400"/>
            </a:pPr>
            <a:r>
              <a:rPr lang="en-US" dirty="0"/>
              <a:t>Pension Funded Ratio:	58.2%</a:t>
            </a:r>
          </a:p>
          <a:p>
            <a:pPr>
              <a:defRPr sz="1400"/>
            </a:pPr>
            <a:endParaRPr lang="en-US" dirty="0"/>
          </a:p>
        </p:txBody>
      </p:sp>
      <p:sp>
        <p:nvSpPr>
          <p:cNvPr id="13" name="TextBox 12">
            <a:extLst>
              <a:ext uri="{FF2B5EF4-FFF2-40B4-BE49-F238E27FC236}">
                <a16:creationId xmlns:a16="http://schemas.microsoft.com/office/drawing/2014/main" id="{945AE5B7-CD5C-8321-DFA4-2715E2A4ED77}"/>
              </a:ext>
            </a:extLst>
          </p:cNvPr>
          <p:cNvSpPr txBox="1"/>
          <p:nvPr/>
        </p:nvSpPr>
        <p:spPr>
          <a:xfrm>
            <a:off x="2990556" y="8042356"/>
            <a:ext cx="4642135" cy="123110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sz="1800" b="1">
                <a:solidFill>
                  <a:srgbClr val="B41414"/>
                </a:solidFill>
              </a:defRPr>
            </a:pPr>
            <a:r>
              <a:rPr lang="en-US" dirty="0"/>
              <a:t>FIRE TAX INFORMATION </a:t>
            </a:r>
            <a:r>
              <a:rPr kumimoji="0" lang="en-US" sz="1200" b="1" i="0" u="none" strike="noStrike" kern="1200" cap="none" spc="0" normalizeH="0" baseline="0" noProof="0" dirty="0">
                <a:ln>
                  <a:noFill/>
                </a:ln>
                <a:solidFill>
                  <a:srgbClr val="B41414"/>
                </a:solidFill>
                <a:effectLst/>
                <a:uLnTx/>
                <a:uFillTx/>
                <a:latin typeface="Calibri"/>
                <a:ea typeface="+mn-ea"/>
                <a:cs typeface="+mn-cs"/>
              </a:rPr>
              <a:t>(FY ‘25/26)</a:t>
            </a:r>
          </a:p>
          <a:p>
            <a:pPr>
              <a:defRPr sz="1400"/>
            </a:pPr>
            <a:r>
              <a:rPr lang="en-US" dirty="0"/>
              <a:t>Current Residential Tax Rate: 2.025 /$1000</a:t>
            </a:r>
          </a:p>
          <a:p>
            <a:pPr>
              <a:defRPr sz="1400"/>
            </a:pPr>
            <a:br>
              <a:rPr lang="en-US" dirty="0"/>
            </a:br>
            <a:r>
              <a:rPr lang="en-US" dirty="0"/>
              <a:t>Proposed Municipal Tax Impact of current fire taxes: </a:t>
            </a:r>
          </a:p>
          <a:p>
            <a:pPr>
              <a:defRPr sz="1400"/>
            </a:pPr>
            <a:r>
              <a:rPr lang="en-US" dirty="0"/>
              <a:t>			-0.08</a:t>
            </a:r>
          </a:p>
        </p:txBody>
      </p:sp>
      <p:sp>
        <p:nvSpPr>
          <p:cNvPr id="14" name="TextBox 13">
            <a:extLst>
              <a:ext uri="{FF2B5EF4-FFF2-40B4-BE49-F238E27FC236}">
                <a16:creationId xmlns:a16="http://schemas.microsoft.com/office/drawing/2014/main" id="{7DE050B7-A6FE-2448-541F-9C4B17781EC3}"/>
              </a:ext>
            </a:extLst>
          </p:cNvPr>
          <p:cNvSpPr txBox="1"/>
          <p:nvPr/>
        </p:nvSpPr>
        <p:spPr>
          <a:xfrm>
            <a:off x="5754768" y="6758723"/>
            <a:ext cx="1845023" cy="923330"/>
          </a:xfrm>
          <a:prstGeom prst="rect">
            <a:avLst/>
          </a:prstGeom>
          <a:noFill/>
          <a:ln>
            <a:solidFill>
              <a:srgbClr val="0A1728"/>
            </a:solidFill>
          </a:ln>
        </p:spPr>
        <p:txBody>
          <a:bodyPr wrap="square" rtlCol="0">
            <a:spAutoFit/>
          </a:bodyPr>
          <a:lstStyle/>
          <a:p>
            <a:pPr algn="ctr">
              <a:defRPr sz="1800" i="1"/>
            </a:pPr>
            <a:r>
              <a:rPr lang="en-US" dirty="0"/>
              <a:t>Did You Know?</a:t>
            </a:r>
          </a:p>
          <a:p>
            <a:pPr algn="ctr">
              <a:defRPr sz="1200"/>
            </a:pPr>
            <a:r>
              <a:rPr lang="en-US" dirty="0"/>
              <a:t>The Coventry Fire District is the oldest in Coventry, established in 1889.</a:t>
            </a:r>
          </a:p>
        </p:txBody>
      </p:sp>
      <p:cxnSp>
        <p:nvCxnSpPr>
          <p:cNvPr id="16" name="Straight Connector 15">
            <a:extLst>
              <a:ext uri="{FF2B5EF4-FFF2-40B4-BE49-F238E27FC236}">
                <a16:creationId xmlns:a16="http://schemas.microsoft.com/office/drawing/2014/main" id="{AB282C77-EE45-D748-999B-68C982376DD8}"/>
              </a:ext>
            </a:extLst>
          </p:cNvPr>
          <p:cNvCxnSpPr>
            <a:cxnSpLocks/>
          </p:cNvCxnSpPr>
          <p:nvPr/>
        </p:nvCxnSpPr>
        <p:spPr>
          <a:xfrm>
            <a:off x="196669" y="1918007"/>
            <a:ext cx="2164722" cy="10465"/>
          </a:xfrm>
          <a:prstGeom prst="line">
            <a:avLst/>
          </a:prstGeom>
          <a:ln>
            <a:solidFill>
              <a:srgbClr val="C00000"/>
            </a:solidFill>
          </a:ln>
        </p:spPr>
        <p:style>
          <a:lnRef idx="2">
            <a:schemeClr val="accent1"/>
          </a:lnRef>
          <a:fillRef idx="0">
            <a:schemeClr val="accent1"/>
          </a:fillRef>
          <a:effectRef idx="1">
            <a:schemeClr val="accent1"/>
          </a:effectRef>
          <a:fontRef idx="minor">
            <a:schemeClr val="tx1"/>
          </a:fontRef>
        </p:style>
      </p:cxnSp>
      <p:sp>
        <p:nvSpPr>
          <p:cNvPr id="17" name="TextBox 16">
            <a:extLst>
              <a:ext uri="{FF2B5EF4-FFF2-40B4-BE49-F238E27FC236}">
                <a16:creationId xmlns:a16="http://schemas.microsoft.com/office/drawing/2014/main" id="{49F96402-8C8D-7AA4-EC36-75F8464F6077}"/>
              </a:ext>
            </a:extLst>
          </p:cNvPr>
          <p:cNvSpPr txBox="1"/>
          <p:nvPr/>
        </p:nvSpPr>
        <p:spPr>
          <a:xfrm>
            <a:off x="3901119" y="9687586"/>
            <a:ext cx="2926081" cy="369332"/>
          </a:xfrm>
          <a:prstGeom prst="rect">
            <a:avLst/>
          </a:prstGeom>
          <a:noFill/>
        </p:spPr>
        <p:txBody>
          <a:bodyPr wrap="square" rtlCol="0">
            <a:spAutoFit/>
          </a:bodyPr>
          <a:lstStyle/>
          <a:p>
            <a:pPr>
              <a:defRPr sz="1800" b="1">
                <a:solidFill>
                  <a:srgbClr val="B41414"/>
                </a:solidFill>
              </a:defRPr>
            </a:pPr>
            <a:r>
              <a:rPr lang="en-US" dirty="0"/>
              <a:t>CFD Website: </a:t>
            </a:r>
            <a:r>
              <a:rPr lang="en-US" sz="1400" dirty="0">
                <a:solidFill>
                  <a:schemeClr val="bg1">
                    <a:lumMod val="50000"/>
                  </a:schemeClr>
                </a:solidFill>
                <a:latin typeface="+mj-lt"/>
              </a:rPr>
              <a:t>coventryfdri.gov</a:t>
            </a:r>
            <a:endParaRPr lang="en-US" dirty="0">
              <a:solidFill>
                <a:schemeClr val="bg1">
                  <a:lumMod val="50000"/>
                </a:schemeClr>
              </a:solidFill>
              <a:latin typeface="+mj-lt"/>
            </a:endParaRPr>
          </a:p>
        </p:txBody>
      </p:sp>
      <p:pic>
        <p:nvPicPr>
          <p:cNvPr id="4" name="Picture 3">
            <a:extLst>
              <a:ext uri="{FF2B5EF4-FFF2-40B4-BE49-F238E27FC236}">
                <a16:creationId xmlns:a16="http://schemas.microsoft.com/office/drawing/2014/main" id="{7154C9D4-C9BC-1E87-C7BF-EFF312E6EA01}"/>
              </a:ext>
            </a:extLst>
          </p:cNvPr>
          <p:cNvPicPr>
            <a:picLocks noChangeAspect="1"/>
          </p:cNvPicPr>
          <p:nvPr/>
        </p:nvPicPr>
        <p:blipFill>
          <a:blip r:embed="rId2"/>
          <a:srcRect t="439" b="2698"/>
          <a:stretch>
            <a:fillRect/>
          </a:stretch>
        </p:blipFill>
        <p:spPr>
          <a:xfrm>
            <a:off x="2926082" y="-19409"/>
            <a:ext cx="4866111" cy="5688689"/>
          </a:xfrm>
          <a:prstGeom prst="rect">
            <a:avLst/>
          </a:prstGeom>
        </p:spPr>
      </p:pic>
      <p:sp>
        <p:nvSpPr>
          <p:cNvPr id="15" name="TextBox 14">
            <a:extLst>
              <a:ext uri="{FF2B5EF4-FFF2-40B4-BE49-F238E27FC236}">
                <a16:creationId xmlns:a16="http://schemas.microsoft.com/office/drawing/2014/main" id="{4F1F8163-B83B-AE58-7456-8373F1785303}"/>
              </a:ext>
            </a:extLst>
          </p:cNvPr>
          <p:cNvSpPr txBox="1"/>
          <p:nvPr/>
        </p:nvSpPr>
        <p:spPr>
          <a:xfrm>
            <a:off x="196669" y="150078"/>
            <a:ext cx="4329444" cy="1585049"/>
          </a:xfrm>
          <a:prstGeom prst="rect">
            <a:avLst/>
          </a:prstGeom>
          <a:solidFill>
            <a:srgbClr val="0A1728">
              <a:alpha val="60000"/>
            </a:srgbClr>
          </a:solidFill>
          <a:effectLst>
            <a:softEdge rad="127000"/>
          </a:effectLst>
        </p:spPr>
        <p:txBody>
          <a:bodyPr wrap="square" tIns="91440" rtlCol="0" anchor="b" anchorCtr="0">
            <a:spAutoFit/>
          </a:bodyPr>
          <a:lstStyle/>
          <a:p>
            <a:r>
              <a:rPr lang="en-US" sz="5400" b="1" dirty="0">
                <a:solidFill>
                  <a:schemeClr val="bg2"/>
                </a:solidFill>
                <a:latin typeface="Verdana Pro Semibold" panose="020F0502020204030204" pitchFamily="34" charset="0"/>
              </a:rPr>
              <a:t>COVENTRY </a:t>
            </a:r>
            <a:r>
              <a:rPr lang="en-US" sz="4000" dirty="0">
                <a:solidFill>
                  <a:srgbClr val="C00000"/>
                </a:solidFill>
                <a:latin typeface="Verdana Pro Cond" panose="020F0502020204030204" pitchFamily="34" charset="0"/>
              </a:rPr>
              <a:t>FIRE DISTRICT</a:t>
            </a:r>
            <a:endParaRPr lang="en-US" sz="5400" dirty="0">
              <a:solidFill>
                <a:srgbClr val="C00000"/>
              </a:solidFill>
              <a:latin typeface="Verdana Pro Cond" panose="020F0502020204030204"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004A4F-14A8-4C83-028F-4EDDC5E4E4AE}"/>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323FB7B3-02DF-B4B5-69C2-9A6741FCEB6F}"/>
              </a:ext>
            </a:extLst>
          </p:cNvPr>
          <p:cNvSpPr/>
          <p:nvPr/>
        </p:nvSpPr>
        <p:spPr>
          <a:xfrm>
            <a:off x="2926080" y="-26504"/>
            <a:ext cx="4859572" cy="5669280"/>
          </a:xfrm>
          <a:prstGeom prst="rect">
            <a:avLst/>
          </a:prstGeom>
          <a:solidFill>
            <a:srgbClr val="0A172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9" name="Rectangle 8">
            <a:extLst>
              <a:ext uri="{FF2B5EF4-FFF2-40B4-BE49-F238E27FC236}">
                <a16:creationId xmlns:a16="http://schemas.microsoft.com/office/drawing/2014/main" id="{9A3E857A-408C-762F-E2D5-EFF934D7041A}"/>
              </a:ext>
            </a:extLst>
          </p:cNvPr>
          <p:cNvSpPr/>
          <p:nvPr/>
        </p:nvSpPr>
        <p:spPr>
          <a:xfrm>
            <a:off x="0" y="-26203"/>
            <a:ext cx="2926080" cy="10084603"/>
          </a:xfrm>
          <a:prstGeom prst="rect">
            <a:avLst/>
          </a:prstGeom>
          <a:solidFill>
            <a:srgbClr val="0A172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2800" b="1">
                <a:solidFill>
                  <a:srgbClr val="FFFFFF"/>
                </a:solidFill>
              </a:defRPr>
            </a:pPr>
            <a:endParaRPr dirty="0"/>
          </a:p>
        </p:txBody>
      </p:sp>
      <p:sp>
        <p:nvSpPr>
          <p:cNvPr id="10" name="TextBox 9">
            <a:extLst>
              <a:ext uri="{FF2B5EF4-FFF2-40B4-BE49-F238E27FC236}">
                <a16:creationId xmlns:a16="http://schemas.microsoft.com/office/drawing/2014/main" id="{DF9E2F89-46B9-3E27-6C28-CCBF7BF04D24}"/>
              </a:ext>
            </a:extLst>
          </p:cNvPr>
          <p:cNvSpPr txBox="1"/>
          <p:nvPr/>
        </p:nvSpPr>
        <p:spPr>
          <a:xfrm>
            <a:off x="139709" y="2084139"/>
            <a:ext cx="2541463" cy="7471276"/>
          </a:xfrm>
          <a:prstGeom prst="rect">
            <a:avLst/>
          </a:prstGeom>
          <a:noFill/>
        </p:spPr>
        <p:txBody>
          <a:bodyPr wrap="square" rtlCol="0">
            <a:spAutoFit/>
          </a:bodyPr>
          <a:lstStyle/>
          <a:p>
            <a:pPr>
              <a:defRPr sz="1800" i="1">
                <a:solidFill>
                  <a:srgbClr val="E6E6E6"/>
                </a:solidFill>
              </a:defRPr>
            </a:pPr>
            <a:r>
              <a:rPr lang="en-US" sz="2000" dirty="0"/>
              <a:t>At a Glance</a:t>
            </a:r>
          </a:p>
          <a:p>
            <a:br>
              <a:rPr lang="en-US" dirty="0"/>
            </a:br>
            <a:r>
              <a:rPr lang="en-US" dirty="0">
                <a:solidFill>
                  <a:srgbClr val="C00000"/>
                </a:solidFill>
              </a:rPr>
              <a:t>STAFFING</a:t>
            </a:r>
          </a:p>
          <a:p>
            <a:pPr>
              <a:defRPr sz="1300">
                <a:solidFill>
                  <a:srgbClr val="FFFFFF"/>
                </a:solidFill>
              </a:defRPr>
            </a:pPr>
            <a:r>
              <a:rPr lang="en-US" dirty="0"/>
              <a:t>55 members</a:t>
            </a:r>
          </a:p>
          <a:p>
            <a:pPr>
              <a:defRPr sz="1300">
                <a:solidFill>
                  <a:srgbClr val="FFFFFF"/>
                </a:solidFill>
              </a:defRPr>
            </a:pPr>
            <a:endParaRPr lang="en-US" dirty="0"/>
          </a:p>
          <a:p>
            <a:pPr>
              <a:defRPr sz="1300">
                <a:solidFill>
                  <a:srgbClr val="FFFFFF"/>
                </a:solidFill>
              </a:defRPr>
            </a:pPr>
            <a:r>
              <a:rPr lang="en-US" dirty="0"/>
              <a:t>Opportunities for growth in the most vulnerable areas of Town due to more grant opportunities for a municipal department.</a:t>
            </a:r>
          </a:p>
          <a:p>
            <a:br>
              <a:rPr lang="en-US" dirty="0"/>
            </a:br>
            <a:r>
              <a:rPr lang="en-US" dirty="0">
                <a:solidFill>
                  <a:srgbClr val="C00000"/>
                </a:solidFill>
              </a:rPr>
              <a:t>SCHEDULE</a:t>
            </a:r>
          </a:p>
          <a:p>
            <a:pPr>
              <a:defRPr sz="1300">
                <a:solidFill>
                  <a:srgbClr val="FFFFFF"/>
                </a:solidFill>
              </a:defRPr>
            </a:pPr>
            <a:r>
              <a:rPr lang="en-US" dirty="0"/>
              <a:t>24/7/365</a:t>
            </a:r>
          </a:p>
          <a:p>
            <a:pPr>
              <a:lnSpc>
                <a:spcPct val="150000"/>
              </a:lnSpc>
              <a:defRPr sz="1300">
                <a:solidFill>
                  <a:srgbClr val="FFFFFF"/>
                </a:solidFill>
              </a:defRPr>
            </a:pPr>
            <a:r>
              <a:rPr lang="en-US" dirty="0"/>
              <a:t>ALS/FF Level</a:t>
            </a:r>
          </a:p>
          <a:p>
            <a:pPr>
              <a:lnSpc>
                <a:spcPct val="150000"/>
              </a:lnSpc>
              <a:defRPr sz="1300">
                <a:solidFill>
                  <a:srgbClr val="FFFFFF"/>
                </a:solidFill>
              </a:defRPr>
            </a:pPr>
            <a:r>
              <a:rPr lang="en-US" dirty="0"/>
              <a:t>No uneven service levels</a:t>
            </a:r>
          </a:p>
          <a:p>
            <a:pPr>
              <a:lnSpc>
                <a:spcPct val="150000"/>
              </a:lnSpc>
              <a:defRPr sz="1300">
                <a:solidFill>
                  <a:srgbClr val="FFFFFF"/>
                </a:solidFill>
              </a:defRPr>
            </a:pPr>
            <a:r>
              <a:rPr lang="en-US" dirty="0"/>
              <a:t>No schedule gaps</a:t>
            </a:r>
          </a:p>
          <a:p>
            <a:pPr>
              <a:defRPr sz="1300">
                <a:solidFill>
                  <a:srgbClr val="FFFFFF"/>
                </a:solidFill>
              </a:defRPr>
            </a:pPr>
            <a:endParaRPr lang="en-US" dirty="0"/>
          </a:p>
          <a:p>
            <a:r>
              <a:rPr lang="en-US" dirty="0">
                <a:solidFill>
                  <a:srgbClr val="C00000"/>
                </a:solidFill>
              </a:rPr>
              <a:t>SERVICE AREA</a:t>
            </a:r>
          </a:p>
          <a:p>
            <a:pPr>
              <a:defRPr sz="1300">
                <a:solidFill>
                  <a:srgbClr val="FFFFFF"/>
                </a:solidFill>
              </a:defRPr>
            </a:pPr>
            <a:r>
              <a:rPr lang="en-US" dirty="0"/>
              <a:t>All of Coventry served by one department, enabling resources to be shifted between all stations as required by taxpayer needs.</a:t>
            </a:r>
          </a:p>
          <a:p>
            <a:pPr>
              <a:defRPr sz="1300">
                <a:solidFill>
                  <a:srgbClr val="FFFFFF"/>
                </a:solidFill>
              </a:defRPr>
            </a:pPr>
            <a:endParaRPr lang="en-US" dirty="0"/>
          </a:p>
          <a:p>
            <a:pPr>
              <a:defRPr sz="1300">
                <a:solidFill>
                  <a:srgbClr val="FFFFFF"/>
                </a:solidFill>
              </a:defRPr>
            </a:pPr>
            <a:r>
              <a:rPr lang="en-US" dirty="0"/>
              <a:t>For Example, shifting the current 3 personnel to 2 on an apparatus to allow for Rescue 7 to be brought into service.</a:t>
            </a:r>
          </a:p>
          <a:p>
            <a:endParaRPr lang="en-US" dirty="0"/>
          </a:p>
          <a:p>
            <a:r>
              <a:rPr lang="en-US" dirty="0">
                <a:solidFill>
                  <a:srgbClr val="C00000"/>
                </a:solidFill>
              </a:rPr>
              <a:t>STATIONS &amp; APPARATUS UNITED FROM DISTRICTS</a:t>
            </a:r>
          </a:p>
          <a:p>
            <a:endParaRPr lang="en-US" dirty="0">
              <a:solidFill>
                <a:srgbClr val="C00000"/>
              </a:solidFill>
            </a:endParaRPr>
          </a:p>
          <a:p>
            <a:r>
              <a:rPr lang="en-US" dirty="0">
                <a:solidFill>
                  <a:schemeClr val="bg1"/>
                </a:solidFill>
              </a:rPr>
              <a:t>No more Balance Billing</a:t>
            </a:r>
          </a:p>
        </p:txBody>
      </p:sp>
      <p:sp>
        <p:nvSpPr>
          <p:cNvPr id="11" name="TextBox 10">
            <a:extLst>
              <a:ext uri="{FF2B5EF4-FFF2-40B4-BE49-F238E27FC236}">
                <a16:creationId xmlns:a16="http://schemas.microsoft.com/office/drawing/2014/main" id="{C69B75F1-24B6-BDC5-7CBB-D613183C1672}"/>
              </a:ext>
            </a:extLst>
          </p:cNvPr>
          <p:cNvSpPr txBox="1"/>
          <p:nvPr/>
        </p:nvSpPr>
        <p:spPr>
          <a:xfrm>
            <a:off x="3034798" y="5874088"/>
            <a:ext cx="4463511" cy="1446550"/>
          </a:xfrm>
          <a:prstGeom prst="rect">
            <a:avLst/>
          </a:prstGeom>
          <a:noFill/>
        </p:spPr>
        <p:txBody>
          <a:bodyPr wrap="square" rtlCol="0">
            <a:spAutoFit/>
          </a:bodyPr>
          <a:lstStyle/>
          <a:p>
            <a:pPr>
              <a:defRPr sz="1800" b="1">
                <a:solidFill>
                  <a:srgbClr val="B41414"/>
                </a:solidFill>
              </a:defRPr>
            </a:pPr>
            <a:r>
              <a:rPr lang="en-US" dirty="0"/>
              <a:t>FINANCIAL SNAPSHOT </a:t>
            </a:r>
            <a:r>
              <a:rPr lang="en-US" sz="1200" dirty="0"/>
              <a:t>(As of 09/2026)</a:t>
            </a:r>
          </a:p>
          <a:p>
            <a:pPr>
              <a:defRPr sz="1400"/>
            </a:pPr>
            <a:r>
              <a:rPr lang="en-US" dirty="0"/>
              <a:t>Budget: 					$13,038,852</a:t>
            </a:r>
            <a:br>
              <a:rPr lang="en-US" dirty="0"/>
            </a:br>
            <a:r>
              <a:rPr lang="en-US" dirty="0"/>
              <a:t>Total Fund Balance: 			$3,702,923</a:t>
            </a:r>
            <a:endParaRPr lang="en-US" b="1" u="sng" dirty="0">
              <a:solidFill>
                <a:srgbClr val="FF0000"/>
              </a:solidFill>
            </a:endParaRPr>
          </a:p>
          <a:p>
            <a:pPr>
              <a:defRPr sz="1400"/>
            </a:pPr>
            <a:r>
              <a:rPr lang="en-US" dirty="0"/>
              <a:t>Total Loan Liabilities from Districts:	$ 2,542,945</a:t>
            </a:r>
          </a:p>
          <a:p>
            <a:pPr>
              <a:defRPr sz="1400"/>
            </a:pPr>
            <a:r>
              <a:rPr lang="en-US" dirty="0"/>
              <a:t>Current District Pension Obligations</a:t>
            </a:r>
          </a:p>
          <a:p>
            <a:pPr>
              <a:defRPr sz="1400"/>
            </a:pPr>
            <a:r>
              <a:rPr lang="en-US" dirty="0"/>
              <a:t>	Addition of WCFD personnel to MERS</a:t>
            </a:r>
          </a:p>
        </p:txBody>
      </p:sp>
      <p:sp>
        <p:nvSpPr>
          <p:cNvPr id="13" name="TextBox 12">
            <a:extLst>
              <a:ext uri="{FF2B5EF4-FFF2-40B4-BE49-F238E27FC236}">
                <a16:creationId xmlns:a16="http://schemas.microsoft.com/office/drawing/2014/main" id="{8A08B8A1-272D-2B79-361D-ED0E12613CC8}"/>
              </a:ext>
            </a:extLst>
          </p:cNvPr>
          <p:cNvSpPr txBox="1"/>
          <p:nvPr/>
        </p:nvSpPr>
        <p:spPr>
          <a:xfrm>
            <a:off x="3034798" y="7670250"/>
            <a:ext cx="4642135" cy="1661993"/>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sz="1800" b="1">
                <a:solidFill>
                  <a:srgbClr val="B41414"/>
                </a:solidFill>
              </a:defRPr>
            </a:pPr>
            <a:r>
              <a:rPr lang="en-US" dirty="0"/>
              <a:t>TAX INFORMATION </a:t>
            </a:r>
            <a:r>
              <a:rPr kumimoji="0" lang="en-US" sz="1200" b="1" i="0" u="none" strike="noStrike" kern="1200" cap="none" spc="0" normalizeH="0" baseline="0" noProof="0" dirty="0">
                <a:ln>
                  <a:noFill/>
                </a:ln>
                <a:solidFill>
                  <a:srgbClr val="B41414"/>
                </a:solidFill>
                <a:effectLst/>
                <a:uLnTx/>
                <a:uFillTx/>
                <a:latin typeface="Calibri"/>
                <a:ea typeface="+mn-ea"/>
                <a:cs typeface="+mn-cs"/>
              </a:rPr>
              <a:t>(FY ‘25/26)</a:t>
            </a:r>
          </a:p>
          <a:p>
            <a:pPr>
              <a:defRPr sz="1400"/>
            </a:pPr>
            <a:r>
              <a:rPr lang="en-US" dirty="0"/>
              <a:t>Fire taxes are combined into Town tax bill (one bill now)</a:t>
            </a:r>
          </a:p>
          <a:p>
            <a:pPr>
              <a:defRPr sz="1400"/>
            </a:pPr>
            <a:r>
              <a:rPr lang="en-US" dirty="0"/>
              <a:t>All taxes are even, based off home value not location</a:t>
            </a:r>
          </a:p>
          <a:p>
            <a:pPr>
              <a:defRPr sz="1400"/>
            </a:pPr>
            <a:endParaRPr lang="en-US" dirty="0"/>
          </a:p>
          <a:p>
            <a:pPr>
              <a:defRPr sz="1400"/>
            </a:pPr>
            <a:r>
              <a:rPr lang="en-US" dirty="0"/>
              <a:t>Actual Tax Rate Increase for FY 2026:	+1.57%*</a:t>
            </a:r>
          </a:p>
          <a:p>
            <a:pPr>
              <a:defRPr sz="1400"/>
            </a:pPr>
            <a:r>
              <a:rPr lang="en-US" dirty="0"/>
              <a:t>Causes a 14.26%* tax increase on paper due to the already paid fire taxes being absorbed into the Town taxes</a:t>
            </a:r>
          </a:p>
        </p:txBody>
      </p:sp>
      <p:cxnSp>
        <p:nvCxnSpPr>
          <p:cNvPr id="16" name="Straight Connector 15">
            <a:extLst>
              <a:ext uri="{FF2B5EF4-FFF2-40B4-BE49-F238E27FC236}">
                <a16:creationId xmlns:a16="http://schemas.microsoft.com/office/drawing/2014/main" id="{E540F3BE-243B-8A90-E9DE-6B04CD655768}"/>
              </a:ext>
            </a:extLst>
          </p:cNvPr>
          <p:cNvCxnSpPr>
            <a:cxnSpLocks/>
          </p:cNvCxnSpPr>
          <p:nvPr/>
        </p:nvCxnSpPr>
        <p:spPr>
          <a:xfrm>
            <a:off x="196669" y="1655035"/>
            <a:ext cx="2164722" cy="10465"/>
          </a:xfrm>
          <a:prstGeom prst="line">
            <a:avLst/>
          </a:prstGeom>
          <a:ln>
            <a:solidFill>
              <a:srgbClr val="C00000"/>
            </a:solidFill>
          </a:ln>
        </p:spPr>
        <p:style>
          <a:lnRef idx="2">
            <a:schemeClr val="accent1"/>
          </a:lnRef>
          <a:fillRef idx="0">
            <a:schemeClr val="accent1"/>
          </a:fillRef>
          <a:effectRef idx="1">
            <a:schemeClr val="accent1"/>
          </a:effectRef>
          <a:fontRef idx="minor">
            <a:schemeClr val="tx1"/>
          </a:fontRef>
        </p:style>
      </p:cxnSp>
      <p:sp>
        <p:nvSpPr>
          <p:cNvPr id="17" name="TextBox 16">
            <a:extLst>
              <a:ext uri="{FF2B5EF4-FFF2-40B4-BE49-F238E27FC236}">
                <a16:creationId xmlns:a16="http://schemas.microsoft.com/office/drawing/2014/main" id="{FFEC7322-9717-CAB5-B4C1-346CCB4C18E0}"/>
              </a:ext>
            </a:extLst>
          </p:cNvPr>
          <p:cNvSpPr txBox="1"/>
          <p:nvPr/>
        </p:nvSpPr>
        <p:spPr>
          <a:xfrm>
            <a:off x="3257665" y="9644053"/>
            <a:ext cx="4196402" cy="369332"/>
          </a:xfrm>
          <a:prstGeom prst="rect">
            <a:avLst/>
          </a:prstGeom>
          <a:noFill/>
        </p:spPr>
        <p:txBody>
          <a:bodyPr wrap="square" rtlCol="0">
            <a:spAutoFit/>
          </a:bodyPr>
          <a:lstStyle/>
          <a:p>
            <a:pPr>
              <a:defRPr sz="1800" b="1">
                <a:solidFill>
                  <a:srgbClr val="B41414"/>
                </a:solidFill>
              </a:defRPr>
            </a:pPr>
            <a:r>
              <a:rPr lang="en-US" dirty="0"/>
              <a:t>Website: </a:t>
            </a:r>
            <a:r>
              <a:rPr lang="en-US" sz="1400" dirty="0">
                <a:solidFill>
                  <a:schemeClr val="bg1">
                    <a:lumMod val="50000"/>
                  </a:schemeClr>
                </a:solidFill>
                <a:latin typeface="+mj-lt"/>
              </a:rPr>
              <a:t>coventryri.gov/municipal-fire-commission</a:t>
            </a:r>
            <a:endParaRPr lang="en-US" dirty="0">
              <a:solidFill>
                <a:schemeClr val="bg1">
                  <a:lumMod val="50000"/>
                </a:schemeClr>
              </a:solidFill>
              <a:latin typeface="+mj-lt"/>
            </a:endParaRPr>
          </a:p>
        </p:txBody>
      </p:sp>
      <p:sp>
        <p:nvSpPr>
          <p:cNvPr id="15" name="TextBox 14">
            <a:extLst>
              <a:ext uri="{FF2B5EF4-FFF2-40B4-BE49-F238E27FC236}">
                <a16:creationId xmlns:a16="http://schemas.microsoft.com/office/drawing/2014/main" id="{0BD200D9-F075-E76C-1CB6-33B6B6CDD425}"/>
              </a:ext>
            </a:extLst>
          </p:cNvPr>
          <p:cNvSpPr txBox="1"/>
          <p:nvPr/>
        </p:nvSpPr>
        <p:spPr>
          <a:xfrm>
            <a:off x="91710" y="-7610"/>
            <a:ext cx="4329444" cy="969496"/>
          </a:xfrm>
          <a:prstGeom prst="rect">
            <a:avLst/>
          </a:prstGeom>
          <a:solidFill>
            <a:srgbClr val="0A1728">
              <a:alpha val="60000"/>
            </a:srgbClr>
          </a:solidFill>
          <a:effectLst>
            <a:softEdge rad="127000"/>
          </a:effectLst>
        </p:spPr>
        <p:txBody>
          <a:bodyPr wrap="square" tIns="91440" rtlCol="0" anchor="b" anchorCtr="0">
            <a:spAutoFit/>
          </a:bodyPr>
          <a:lstStyle/>
          <a:p>
            <a:r>
              <a:rPr lang="en-US" sz="5400" b="1" dirty="0">
                <a:solidFill>
                  <a:schemeClr val="bg2"/>
                </a:solidFill>
                <a:latin typeface="Verdana Pro Semibold" panose="020F0502020204030204" pitchFamily="34" charset="0"/>
              </a:rPr>
              <a:t>COVENTRY</a:t>
            </a:r>
            <a:endParaRPr lang="en-US" sz="5400" dirty="0">
              <a:solidFill>
                <a:srgbClr val="C00000"/>
              </a:solidFill>
              <a:latin typeface="Verdana Pro Cond" panose="020F0502020204030204" pitchFamily="34" charset="0"/>
            </a:endParaRPr>
          </a:p>
        </p:txBody>
      </p:sp>
      <p:pic>
        <p:nvPicPr>
          <p:cNvPr id="5" name="Picture 4">
            <a:extLst>
              <a:ext uri="{FF2B5EF4-FFF2-40B4-BE49-F238E27FC236}">
                <a16:creationId xmlns:a16="http://schemas.microsoft.com/office/drawing/2014/main" id="{A62365E6-74F2-D770-674D-4E929A75E8D9}"/>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7534" b="82192" l="9524" r="87202">
                        <a14:foregroundMark x1="35417" y1="19452" x2="50893" y2="18082"/>
                        <a14:foregroundMark x1="50893" y1="18082" x2="61905" y2="18356"/>
                        <a14:foregroundMark x1="61905" y1="18356" x2="28571" y2="23014"/>
                        <a14:foregroundMark x1="28571" y1="23014" x2="69345" y2="24658"/>
                        <a14:foregroundMark x1="69345" y1="24658" x2="36905" y2="26301"/>
                        <a14:foregroundMark x1="36905" y1="26301" x2="26786" y2="25479"/>
                        <a14:foregroundMark x1="26786" y1="25479" x2="71429" y2="32329"/>
                        <a14:foregroundMark x1="71429" y1="32329" x2="25595" y2="30959"/>
                        <a14:foregroundMark x1="25595" y1="30959" x2="77381" y2="37808"/>
                        <a14:foregroundMark x1="77381" y1="37808" x2="59226" y2="43014"/>
                        <a14:foregroundMark x1="59226" y1="43014" x2="13988" y2="38904"/>
                        <a14:foregroundMark x1="16458" y1="38630" x2="38690" y2="36164"/>
                        <a14:foregroundMark x1="13988" y1="38904" x2="16458" y2="38630"/>
                        <a14:foregroundMark x1="38690" y1="36164" x2="71429" y2="40548"/>
                        <a14:foregroundMark x1="71429" y1="40548" x2="80952" y2="43836"/>
                        <a14:foregroundMark x1="80952" y1="43836" x2="62798" y2="47397"/>
                        <a14:foregroundMark x1="62798" y1="47397" x2="21131" y2="44384"/>
                        <a14:foregroundMark x1="21131" y1="44384" x2="31845" y2="49589"/>
                        <a14:foregroundMark x1="31845" y1="49589" x2="83333" y2="52877"/>
                        <a14:foregroundMark x1="83333" y1="52877" x2="64286" y2="57260"/>
                        <a14:foregroundMark x1="64286" y1="57260" x2="13988" y2="52055"/>
                        <a14:foregroundMark x1="13988" y1="52055" x2="27976" y2="61096"/>
                        <a14:foregroundMark x1="27976" y1="61096" x2="41369" y2="62466"/>
                        <a14:foregroundMark x1="41369" y1="62466" x2="82738" y2="61096"/>
                        <a14:foregroundMark x1="82738" y1="61096" x2="70833" y2="66027"/>
                        <a14:foregroundMark x1="70833" y1="66027" x2="20536" y2="64658"/>
                        <a14:foregroundMark x1="20536" y1="64658" x2="31845" y2="72877"/>
                        <a14:foregroundMark x1="31845" y1="72877" x2="49702" y2="75068"/>
                        <a14:foregroundMark x1="49702" y1="75068" x2="75595" y2="73425"/>
                        <a14:foregroundMark x1="25893" y1="55890" x2="36310" y2="59178"/>
                        <a14:foregroundMark x1="36310" y1="59178" x2="26190" y2="57260"/>
                        <a14:foregroundMark x1="26190" y1="57260" x2="25893" y2="57534"/>
                        <a14:foregroundMark x1="34524" y1="66849" x2="45238" y2="69863"/>
                        <a14:foregroundMark x1="45238" y1="69863" x2="60417" y2="69315"/>
                        <a14:foregroundMark x1="60417" y1="69315" x2="35714" y2="66849"/>
                        <a14:foregroundMark x1="35714" y1="66849" x2="36310" y2="66849"/>
                        <a14:foregroundMark x1="35417" y1="79452" x2="45238" y2="82192"/>
                        <a14:foregroundMark x1="45238" y1="82192" x2="63690" y2="79452"/>
                        <a14:backgroundMark x1="12202" y1="38630" x2="12202" y2="38630"/>
                        <a14:backgroundMark x1="13095" y1="38630" x2="13095" y2="38630"/>
                        <a14:backgroundMark x1="13690" y1="38630" x2="13690" y2="38630"/>
                        <a14:backgroundMark x1="13393" y1="39452" x2="13393" y2="39452"/>
                        <a14:backgroundMark x1="75595" y1="74247" x2="75595" y2="74247"/>
                        <a14:backgroundMark x1="75893" y1="73973" x2="75893" y2="73973"/>
                        <a14:backgroundMark x1="75893" y1="73425" x2="75893" y2="73425"/>
                        <a14:backgroundMark x1="75298" y1="73973" x2="75298" y2="73973"/>
                      </a14:backgroundRemoval>
                    </a14:imgEffect>
                  </a14:imgLayer>
                </a14:imgProps>
              </a:ext>
            </a:extLst>
          </a:blip>
          <a:srcRect l="8776" t="12702" r="11359" b="14400"/>
          <a:stretch>
            <a:fillRect/>
          </a:stretch>
        </p:blipFill>
        <p:spPr>
          <a:xfrm>
            <a:off x="3122748" y="1399309"/>
            <a:ext cx="4279643" cy="4243467"/>
          </a:xfrm>
          <a:prstGeom prst="rect">
            <a:avLst/>
          </a:prstGeom>
          <a:effectLst>
            <a:softEdge rad="63500"/>
          </a:effectLst>
        </p:spPr>
      </p:pic>
      <p:sp>
        <p:nvSpPr>
          <p:cNvPr id="4" name="TextBox 3">
            <a:extLst>
              <a:ext uri="{FF2B5EF4-FFF2-40B4-BE49-F238E27FC236}">
                <a16:creationId xmlns:a16="http://schemas.microsoft.com/office/drawing/2014/main" id="{B4443CC8-B466-1056-5781-E3A53D0582D4}"/>
              </a:ext>
            </a:extLst>
          </p:cNvPr>
          <p:cNvSpPr txBox="1"/>
          <p:nvPr/>
        </p:nvSpPr>
        <p:spPr>
          <a:xfrm>
            <a:off x="47468" y="746019"/>
            <a:ext cx="7629465" cy="754053"/>
          </a:xfrm>
          <a:prstGeom prst="rect">
            <a:avLst/>
          </a:prstGeom>
          <a:solidFill>
            <a:srgbClr val="0A1728">
              <a:alpha val="60000"/>
            </a:srgbClr>
          </a:solidFill>
          <a:effectLst>
            <a:softEdge rad="127000"/>
          </a:effectLst>
        </p:spPr>
        <p:txBody>
          <a:bodyPr wrap="square" tIns="91440" rtlCol="0" anchor="b" anchorCtr="0">
            <a:spAutoFit/>
          </a:bodyPr>
          <a:lstStyle/>
          <a:p>
            <a:r>
              <a:rPr lang="en-US" sz="4000" dirty="0">
                <a:solidFill>
                  <a:srgbClr val="C00000"/>
                </a:solidFill>
                <a:latin typeface="Verdana Pro Cond" panose="020B0606030504040204" pitchFamily="34" charset="0"/>
              </a:rPr>
              <a:t>MUNICIPAL </a:t>
            </a:r>
            <a:r>
              <a:rPr lang="en-US" sz="4000" dirty="0">
                <a:solidFill>
                  <a:srgbClr val="C00000"/>
                </a:solidFill>
                <a:latin typeface="Verdana Pro Cond" panose="020F0502020204030204" pitchFamily="34" charset="0"/>
              </a:rPr>
              <a:t>FIRE DEPARTMENT</a:t>
            </a:r>
            <a:endParaRPr lang="en-US" sz="5400" dirty="0">
              <a:solidFill>
                <a:srgbClr val="C00000"/>
              </a:solidFill>
              <a:latin typeface="Verdana Pro Cond" panose="020F0502020204030204" pitchFamily="34" charset="0"/>
            </a:endParaRPr>
          </a:p>
        </p:txBody>
      </p:sp>
    </p:spTree>
    <p:extLst>
      <p:ext uri="{BB962C8B-B14F-4D97-AF65-F5344CB8AC3E}">
        <p14:creationId xmlns:p14="http://schemas.microsoft.com/office/powerpoint/2010/main" val="125039748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6246</TotalTime>
  <Words>1396</Words>
  <Application>Microsoft Office PowerPoint</Application>
  <PresentationFormat>Custom</PresentationFormat>
  <Paragraphs>171</Paragraphs>
  <Slides>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vt:i4>
      </vt:variant>
    </vt:vector>
  </HeadingPairs>
  <TitlesOfParts>
    <vt:vector size="11" baseType="lpstr">
      <vt:lpstr>Arial</vt:lpstr>
      <vt:lpstr>Calibri</vt:lpstr>
      <vt:lpstr>Verdana Pro Cond</vt:lpstr>
      <vt:lpstr>Verdana Pro Semibold</vt:lpstr>
      <vt:lpstr>Office Theme</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johnpaul verducci</dc:creator>
  <cp:keywords/>
  <dc:description>generated using python-pptx</dc:description>
  <cp:lastModifiedBy>Winemiller, Jillian</cp:lastModifiedBy>
  <cp:revision>20</cp:revision>
  <cp:lastPrinted>2026-09-01T14:27:52Z</cp:lastPrinted>
  <dcterms:created xsi:type="dcterms:W3CDTF">2013-01-27T09:14:16Z</dcterms:created>
  <dcterms:modified xsi:type="dcterms:W3CDTF">2026-10-16T15:43:15Z</dcterms:modified>
  <cp:category/>
</cp:coreProperties>
</file>